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95"/>
  </p:notesMasterIdLst>
  <p:handoutMasterIdLst>
    <p:handoutMasterId r:id="rId96"/>
  </p:handoutMasterIdLst>
  <p:sldIdLst>
    <p:sldId id="444" r:id="rId5"/>
    <p:sldId id="367" r:id="rId6"/>
    <p:sldId id="294" r:id="rId7"/>
    <p:sldId id="302" r:id="rId8"/>
    <p:sldId id="370" r:id="rId9"/>
    <p:sldId id="401" r:id="rId10"/>
    <p:sldId id="368" r:id="rId11"/>
    <p:sldId id="369" r:id="rId12"/>
    <p:sldId id="371" r:id="rId13"/>
    <p:sldId id="412" r:id="rId14"/>
    <p:sldId id="373" r:id="rId15"/>
    <p:sldId id="374" r:id="rId16"/>
    <p:sldId id="375" r:id="rId17"/>
    <p:sldId id="377" r:id="rId18"/>
    <p:sldId id="378" r:id="rId19"/>
    <p:sldId id="379" r:id="rId20"/>
    <p:sldId id="380" r:id="rId21"/>
    <p:sldId id="381" r:id="rId22"/>
    <p:sldId id="382" r:id="rId23"/>
    <p:sldId id="383" r:id="rId24"/>
    <p:sldId id="384" r:id="rId25"/>
    <p:sldId id="385" r:id="rId26"/>
    <p:sldId id="386" r:id="rId27"/>
    <p:sldId id="387" r:id="rId28"/>
    <p:sldId id="388" r:id="rId29"/>
    <p:sldId id="389" r:id="rId30"/>
    <p:sldId id="404" r:id="rId31"/>
    <p:sldId id="414" r:id="rId32"/>
    <p:sldId id="417" r:id="rId33"/>
    <p:sldId id="390" r:id="rId34"/>
    <p:sldId id="372" r:id="rId35"/>
    <p:sldId id="416" r:id="rId36"/>
    <p:sldId id="418" r:id="rId37"/>
    <p:sldId id="419" r:id="rId38"/>
    <p:sldId id="422" r:id="rId39"/>
    <p:sldId id="397" r:id="rId40"/>
    <p:sldId id="398" r:id="rId41"/>
    <p:sldId id="399" r:id="rId42"/>
    <p:sldId id="400" r:id="rId43"/>
    <p:sldId id="321" r:id="rId44"/>
    <p:sldId id="319" r:id="rId45"/>
    <p:sldId id="320" r:id="rId46"/>
    <p:sldId id="322" r:id="rId47"/>
    <p:sldId id="323" r:id="rId48"/>
    <p:sldId id="324" r:id="rId49"/>
    <p:sldId id="325" r:id="rId50"/>
    <p:sldId id="326" r:id="rId51"/>
    <p:sldId id="327" r:id="rId52"/>
    <p:sldId id="328" r:id="rId53"/>
    <p:sldId id="329" r:id="rId54"/>
    <p:sldId id="330" r:id="rId55"/>
    <p:sldId id="331" r:id="rId56"/>
    <p:sldId id="332" r:id="rId57"/>
    <p:sldId id="333" r:id="rId58"/>
    <p:sldId id="425" r:id="rId59"/>
    <p:sldId id="429" r:id="rId60"/>
    <p:sldId id="334" r:id="rId61"/>
    <p:sldId id="426" r:id="rId62"/>
    <p:sldId id="335" r:id="rId63"/>
    <p:sldId id="336" r:id="rId64"/>
    <p:sldId id="341" r:id="rId65"/>
    <p:sldId id="337" r:id="rId66"/>
    <p:sldId id="427" r:id="rId67"/>
    <p:sldId id="428" r:id="rId68"/>
    <p:sldId id="339" r:id="rId69"/>
    <p:sldId id="343" r:id="rId70"/>
    <p:sldId id="344" r:id="rId71"/>
    <p:sldId id="345" r:id="rId72"/>
    <p:sldId id="346" r:id="rId73"/>
    <p:sldId id="347" r:id="rId74"/>
    <p:sldId id="348" r:id="rId75"/>
    <p:sldId id="355" r:id="rId76"/>
    <p:sldId id="356" r:id="rId77"/>
    <p:sldId id="445" r:id="rId78"/>
    <p:sldId id="430" r:id="rId79"/>
    <p:sldId id="431" r:id="rId80"/>
    <p:sldId id="432" r:id="rId81"/>
    <p:sldId id="433" r:id="rId82"/>
    <p:sldId id="434" r:id="rId83"/>
    <p:sldId id="435" r:id="rId84"/>
    <p:sldId id="438" r:id="rId85"/>
    <p:sldId id="440" r:id="rId86"/>
    <p:sldId id="439" r:id="rId87"/>
    <p:sldId id="441" r:id="rId88"/>
    <p:sldId id="442" r:id="rId89"/>
    <p:sldId id="446" r:id="rId90"/>
    <p:sldId id="447" r:id="rId91"/>
    <p:sldId id="358" r:id="rId92"/>
    <p:sldId id="353" r:id="rId93"/>
    <p:sldId id="359" r:id="rId94"/>
  </p:sldIdLst>
  <p:sldSz cx="12192000" cy="6858000"/>
  <p:notesSz cx="6858000" cy="9144000"/>
  <p:defaultTextStyle>
    <a:defPPr rtl="0">
      <a:defRPr lang="zh-tw"/>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3A74"/>
    <a:srgbClr val="FEFEFE"/>
    <a:srgbClr val="FFFFFF"/>
    <a:srgbClr val="FFF6F6"/>
    <a:srgbClr val="FF3300"/>
    <a:srgbClr val="FFCCCC"/>
    <a:srgbClr val="FF66CC"/>
    <a:srgbClr val="FF00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41" autoAdjust="0"/>
  </p:normalViewPr>
  <p:slideViewPr>
    <p:cSldViewPr snapToGrid="0">
      <p:cViewPr varScale="1">
        <p:scale>
          <a:sx n="57" d="100"/>
          <a:sy n="57" d="100"/>
        </p:scale>
        <p:origin x="44" y="268"/>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70" d="100"/>
          <a:sy n="70" d="100"/>
        </p:scale>
        <p:origin x="3566" y="55"/>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notesMaster" Target="notesMasters/notesMaster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slide" Target="slides/slide8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E97D3864-F571-47A3-8F9B-4BD3A10F6C3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latin typeface="Microsoft JhengHei UI" panose="020B0604030504040204" pitchFamily="34" charset="-120"/>
              <a:ea typeface="Microsoft JhengHei UI" panose="020B0604030504040204" pitchFamily="34" charset="-120"/>
            </a:endParaRPr>
          </a:p>
        </p:txBody>
      </p:sp>
      <p:sp>
        <p:nvSpPr>
          <p:cNvPr id="3" name="日期版面配置區 2">
            <a:extLst>
              <a:ext uri="{FF2B5EF4-FFF2-40B4-BE49-F238E27FC236}">
                <a16:creationId xmlns:a16="http://schemas.microsoft.com/office/drawing/2014/main" id="{AFD6FA07-33AF-421B-8EBE-2B27036385E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58B66AB-98D7-48C9-898F-541BCF06300D}" type="datetime1">
              <a:rPr lang="zh-TW" altLang="en-US" smtClean="0">
                <a:latin typeface="Microsoft JhengHei UI" panose="020B0604030504040204" pitchFamily="34" charset="-120"/>
                <a:ea typeface="Microsoft JhengHei UI" panose="020B0604030504040204" pitchFamily="34" charset="-120"/>
              </a:rPr>
              <a:t>2024/11/9</a:t>
            </a:fld>
            <a:endParaRPr lang="zh-TW" altLang="en-US" dirty="0">
              <a:latin typeface="Microsoft JhengHei UI" panose="020B0604030504040204" pitchFamily="34" charset="-120"/>
              <a:ea typeface="Microsoft JhengHei UI" panose="020B0604030504040204" pitchFamily="34" charset="-120"/>
            </a:endParaRPr>
          </a:p>
        </p:txBody>
      </p:sp>
      <p:sp>
        <p:nvSpPr>
          <p:cNvPr id="4" name="頁尾版面配置區 3">
            <a:extLst>
              <a:ext uri="{FF2B5EF4-FFF2-40B4-BE49-F238E27FC236}">
                <a16:creationId xmlns:a16="http://schemas.microsoft.com/office/drawing/2014/main" id="{27E595BA-B272-4D9A-AA3F-7A3B46F470A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latin typeface="Microsoft JhengHei UI" panose="020B0604030504040204" pitchFamily="34" charset="-120"/>
              <a:ea typeface="Microsoft JhengHei UI" panose="020B0604030504040204" pitchFamily="34" charset="-120"/>
            </a:endParaRPr>
          </a:p>
        </p:txBody>
      </p:sp>
      <p:sp>
        <p:nvSpPr>
          <p:cNvPr id="5" name="投影片編號版面配置區 4">
            <a:extLst>
              <a:ext uri="{FF2B5EF4-FFF2-40B4-BE49-F238E27FC236}">
                <a16:creationId xmlns:a16="http://schemas.microsoft.com/office/drawing/2014/main" id="{1BF45340-2ABE-4902-BDDC-11E1440B666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77B8BF5-4FC2-45DA-BC35-92B48E0632E1}" type="slidenum">
              <a:rPr lang="en-US" altLang="zh-TW" smtClean="0">
                <a:latin typeface="Microsoft JhengHei UI" panose="020B0604030504040204" pitchFamily="34" charset="-120"/>
                <a:ea typeface="Microsoft JhengHei UI" panose="020B0604030504040204" pitchFamily="34" charset="-120"/>
              </a:rPr>
              <a:t>‹#›</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49582646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jpe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g>
</file>

<file path=ppt/media/image51.png>
</file>

<file path=ppt/media/image52.png>
</file>

<file path=ppt/media/image53.png>
</file>

<file path=ppt/media/image54.png>
</file>

<file path=ppt/media/image55.png>
</file>

<file path=ppt/media/image56.gif>
</file>

<file path=ppt/media/image57.gif>
</file>

<file path=ppt/media/image58.gif>
</file>

<file path=ppt/media/image59.gif>
</file>

<file path=ppt/media/image6.png>
</file>

<file path=ppt/media/image60.gif>
</file>

<file path=ppt/media/image61.gif>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sv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JhengHei UI" panose="020B0604030504040204" pitchFamily="34" charset="-120"/>
                <a:ea typeface="Microsoft JhengHei UI" panose="020B0604030504040204" pitchFamily="34" charset="-120"/>
              </a:defRPr>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JhengHei UI" panose="020B0604030504040204" pitchFamily="34" charset="-120"/>
                <a:ea typeface="Microsoft JhengHei UI" panose="020B0604030504040204" pitchFamily="34" charset="-120"/>
              </a:defRPr>
            </a:lvl1pPr>
          </a:lstStyle>
          <a:p>
            <a:fld id="{C7B6AFAA-6A93-4286-A1DE-769610EB0232}" type="datetime1">
              <a:rPr lang="zh-TW" altLang="en-US" smtClean="0"/>
              <a:pPr/>
              <a:t>2024/11/9</a:t>
            </a:fld>
            <a:endParaRPr lang="zh-TW" altLang="en-US" dirty="0"/>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noProof="0"/>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noProof="0" dirty="0"/>
              <a:t>編輯母片文字樣式</a:t>
            </a:r>
          </a:p>
          <a:p>
            <a:pPr lvl="1"/>
            <a:r>
              <a:rPr lang="zh-TW" altLang="en-US" noProof="0" dirty="0"/>
              <a:t>第二層</a:t>
            </a:r>
          </a:p>
          <a:p>
            <a:pPr lvl="2"/>
            <a:r>
              <a:rPr lang="zh-TW" altLang="en-US" noProof="0" dirty="0"/>
              <a:t>第三層</a:t>
            </a:r>
          </a:p>
          <a:p>
            <a:pPr lvl="3"/>
            <a:r>
              <a:rPr lang="zh-TW" altLang="en-US" noProof="0" dirty="0"/>
              <a:t>第四層</a:t>
            </a:r>
          </a:p>
          <a:p>
            <a:pPr lvl="4"/>
            <a:r>
              <a:rPr lang="zh-TW" altLang="en-US" noProof="0" dirty="0"/>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JhengHei UI" panose="020B0604030504040204" pitchFamily="34" charset="-120"/>
                <a:ea typeface="Microsoft JhengHei UI" panose="020B0604030504040204" pitchFamily="34" charset="-120"/>
              </a:defRPr>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JhengHei UI" panose="020B0604030504040204" pitchFamily="34" charset="-120"/>
                <a:ea typeface="Microsoft JhengHei UI" panose="020B0604030504040204" pitchFamily="34" charset="-120"/>
              </a:defRPr>
            </a:lvl1pPr>
          </a:lstStyle>
          <a:p>
            <a:fld id="{31A9AFA5-F7E1-488F-8CD6-425A0B71298A}" type="slidenum">
              <a:rPr lang="en-US" altLang="zh-TW" smtClean="0"/>
              <a:pPr/>
              <a:t>‹#›</a:t>
            </a:fld>
            <a:endParaRPr lang="zh-TW" altLang="en-US"/>
          </a:p>
        </p:txBody>
      </p:sp>
    </p:spTree>
    <p:extLst>
      <p:ext uri="{BB962C8B-B14F-4D97-AF65-F5344CB8AC3E}">
        <p14:creationId xmlns:p14="http://schemas.microsoft.com/office/powerpoint/2010/main" val="758514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1pPr>
    <a:lvl2pPr marL="4572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2pPr>
    <a:lvl3pPr marL="9144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3pPr>
    <a:lvl4pPr marL="13716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4pPr>
    <a:lvl5pPr marL="18288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1</a:t>
            </a:fld>
            <a:endParaRPr lang="zh-TW" altLang="en-US"/>
          </a:p>
        </p:txBody>
      </p:sp>
    </p:spTree>
    <p:extLst>
      <p:ext uri="{BB962C8B-B14F-4D97-AF65-F5344CB8AC3E}">
        <p14:creationId xmlns:p14="http://schemas.microsoft.com/office/powerpoint/2010/main" val="42719278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10</a:t>
            </a:fld>
            <a:endParaRPr lang="zh-TW" altLang="en-US"/>
          </a:p>
        </p:txBody>
      </p:sp>
    </p:spTree>
    <p:extLst>
      <p:ext uri="{BB962C8B-B14F-4D97-AF65-F5344CB8AC3E}">
        <p14:creationId xmlns:p14="http://schemas.microsoft.com/office/powerpoint/2010/main" val="20619816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11</a:t>
            </a:fld>
            <a:endParaRPr lang="zh-TW" altLang="en-US"/>
          </a:p>
        </p:txBody>
      </p:sp>
    </p:spTree>
    <p:extLst>
      <p:ext uri="{BB962C8B-B14F-4D97-AF65-F5344CB8AC3E}">
        <p14:creationId xmlns:p14="http://schemas.microsoft.com/office/powerpoint/2010/main" val="891892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12</a:t>
            </a:fld>
            <a:endParaRPr lang="zh-TW" altLang="en-US"/>
          </a:p>
        </p:txBody>
      </p:sp>
    </p:spTree>
    <p:extLst>
      <p:ext uri="{BB962C8B-B14F-4D97-AF65-F5344CB8AC3E}">
        <p14:creationId xmlns:p14="http://schemas.microsoft.com/office/powerpoint/2010/main" val="15528321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13</a:t>
            </a:fld>
            <a:endParaRPr lang="zh-TW" altLang="en-US"/>
          </a:p>
        </p:txBody>
      </p:sp>
    </p:spTree>
    <p:extLst>
      <p:ext uri="{BB962C8B-B14F-4D97-AF65-F5344CB8AC3E}">
        <p14:creationId xmlns:p14="http://schemas.microsoft.com/office/powerpoint/2010/main" val="17533971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14</a:t>
            </a:fld>
            <a:endParaRPr lang="zh-TW" altLang="en-US"/>
          </a:p>
        </p:txBody>
      </p:sp>
    </p:spTree>
    <p:extLst>
      <p:ext uri="{BB962C8B-B14F-4D97-AF65-F5344CB8AC3E}">
        <p14:creationId xmlns:p14="http://schemas.microsoft.com/office/powerpoint/2010/main" val="12482373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15</a:t>
            </a:fld>
            <a:endParaRPr lang="zh-TW" altLang="en-US"/>
          </a:p>
        </p:txBody>
      </p:sp>
    </p:spTree>
    <p:extLst>
      <p:ext uri="{BB962C8B-B14F-4D97-AF65-F5344CB8AC3E}">
        <p14:creationId xmlns:p14="http://schemas.microsoft.com/office/powerpoint/2010/main" val="17095522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16</a:t>
            </a:fld>
            <a:endParaRPr lang="zh-TW" altLang="en-US"/>
          </a:p>
        </p:txBody>
      </p:sp>
    </p:spTree>
    <p:extLst>
      <p:ext uri="{BB962C8B-B14F-4D97-AF65-F5344CB8AC3E}">
        <p14:creationId xmlns:p14="http://schemas.microsoft.com/office/powerpoint/2010/main" val="21930029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17</a:t>
            </a:fld>
            <a:endParaRPr lang="zh-TW" altLang="en-US"/>
          </a:p>
        </p:txBody>
      </p:sp>
    </p:spTree>
    <p:extLst>
      <p:ext uri="{BB962C8B-B14F-4D97-AF65-F5344CB8AC3E}">
        <p14:creationId xmlns:p14="http://schemas.microsoft.com/office/powerpoint/2010/main" val="9690022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18</a:t>
            </a:fld>
            <a:endParaRPr lang="zh-TW" altLang="en-US"/>
          </a:p>
        </p:txBody>
      </p:sp>
    </p:spTree>
    <p:extLst>
      <p:ext uri="{BB962C8B-B14F-4D97-AF65-F5344CB8AC3E}">
        <p14:creationId xmlns:p14="http://schemas.microsoft.com/office/powerpoint/2010/main" val="26019004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19</a:t>
            </a:fld>
            <a:endParaRPr lang="zh-TW" altLang="en-US"/>
          </a:p>
        </p:txBody>
      </p:sp>
    </p:spTree>
    <p:extLst>
      <p:ext uri="{BB962C8B-B14F-4D97-AF65-F5344CB8AC3E}">
        <p14:creationId xmlns:p14="http://schemas.microsoft.com/office/powerpoint/2010/main" val="4283079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2</a:t>
            </a:fld>
            <a:endParaRPr lang="zh-TW" altLang="en-US"/>
          </a:p>
        </p:txBody>
      </p:sp>
    </p:spTree>
    <p:extLst>
      <p:ext uri="{BB962C8B-B14F-4D97-AF65-F5344CB8AC3E}">
        <p14:creationId xmlns:p14="http://schemas.microsoft.com/office/powerpoint/2010/main" val="5012989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20</a:t>
            </a:fld>
            <a:endParaRPr lang="zh-TW" altLang="en-US"/>
          </a:p>
        </p:txBody>
      </p:sp>
    </p:spTree>
    <p:extLst>
      <p:ext uri="{BB962C8B-B14F-4D97-AF65-F5344CB8AC3E}">
        <p14:creationId xmlns:p14="http://schemas.microsoft.com/office/powerpoint/2010/main" val="9032862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21</a:t>
            </a:fld>
            <a:endParaRPr lang="zh-TW" altLang="en-US"/>
          </a:p>
        </p:txBody>
      </p:sp>
    </p:spTree>
    <p:extLst>
      <p:ext uri="{BB962C8B-B14F-4D97-AF65-F5344CB8AC3E}">
        <p14:creationId xmlns:p14="http://schemas.microsoft.com/office/powerpoint/2010/main" val="30044360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22</a:t>
            </a:fld>
            <a:endParaRPr lang="zh-TW" altLang="en-US"/>
          </a:p>
        </p:txBody>
      </p:sp>
    </p:spTree>
    <p:extLst>
      <p:ext uri="{BB962C8B-B14F-4D97-AF65-F5344CB8AC3E}">
        <p14:creationId xmlns:p14="http://schemas.microsoft.com/office/powerpoint/2010/main" val="37616180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23</a:t>
            </a:fld>
            <a:endParaRPr lang="zh-TW" altLang="en-US"/>
          </a:p>
        </p:txBody>
      </p:sp>
    </p:spTree>
    <p:extLst>
      <p:ext uri="{BB962C8B-B14F-4D97-AF65-F5344CB8AC3E}">
        <p14:creationId xmlns:p14="http://schemas.microsoft.com/office/powerpoint/2010/main" val="38004321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24</a:t>
            </a:fld>
            <a:endParaRPr lang="zh-TW" altLang="en-US"/>
          </a:p>
        </p:txBody>
      </p:sp>
    </p:spTree>
    <p:extLst>
      <p:ext uri="{BB962C8B-B14F-4D97-AF65-F5344CB8AC3E}">
        <p14:creationId xmlns:p14="http://schemas.microsoft.com/office/powerpoint/2010/main" val="34470968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25</a:t>
            </a:fld>
            <a:endParaRPr lang="zh-TW" altLang="en-US"/>
          </a:p>
        </p:txBody>
      </p:sp>
    </p:spTree>
    <p:extLst>
      <p:ext uri="{BB962C8B-B14F-4D97-AF65-F5344CB8AC3E}">
        <p14:creationId xmlns:p14="http://schemas.microsoft.com/office/powerpoint/2010/main" val="12969974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26</a:t>
            </a:fld>
            <a:endParaRPr lang="zh-TW" altLang="en-US"/>
          </a:p>
        </p:txBody>
      </p:sp>
    </p:spTree>
    <p:extLst>
      <p:ext uri="{BB962C8B-B14F-4D97-AF65-F5344CB8AC3E}">
        <p14:creationId xmlns:p14="http://schemas.microsoft.com/office/powerpoint/2010/main" val="34388348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27</a:t>
            </a:fld>
            <a:endParaRPr lang="zh-TW" altLang="en-US"/>
          </a:p>
        </p:txBody>
      </p:sp>
    </p:spTree>
    <p:extLst>
      <p:ext uri="{BB962C8B-B14F-4D97-AF65-F5344CB8AC3E}">
        <p14:creationId xmlns:p14="http://schemas.microsoft.com/office/powerpoint/2010/main" val="36429600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28</a:t>
            </a:fld>
            <a:endParaRPr lang="zh-TW" altLang="en-US"/>
          </a:p>
        </p:txBody>
      </p:sp>
    </p:spTree>
    <p:extLst>
      <p:ext uri="{BB962C8B-B14F-4D97-AF65-F5344CB8AC3E}">
        <p14:creationId xmlns:p14="http://schemas.microsoft.com/office/powerpoint/2010/main" val="8641493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29</a:t>
            </a:fld>
            <a:endParaRPr lang="zh-TW" altLang="en-US"/>
          </a:p>
        </p:txBody>
      </p:sp>
    </p:spTree>
    <p:extLst>
      <p:ext uri="{BB962C8B-B14F-4D97-AF65-F5344CB8AC3E}">
        <p14:creationId xmlns:p14="http://schemas.microsoft.com/office/powerpoint/2010/main" val="492926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3</a:t>
            </a:fld>
            <a:endParaRPr lang="zh-TW" altLang="en-US"/>
          </a:p>
        </p:txBody>
      </p:sp>
    </p:spTree>
    <p:extLst>
      <p:ext uri="{BB962C8B-B14F-4D97-AF65-F5344CB8AC3E}">
        <p14:creationId xmlns:p14="http://schemas.microsoft.com/office/powerpoint/2010/main" val="35689975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30</a:t>
            </a:fld>
            <a:endParaRPr lang="zh-TW" altLang="en-US"/>
          </a:p>
        </p:txBody>
      </p:sp>
    </p:spTree>
    <p:extLst>
      <p:ext uri="{BB962C8B-B14F-4D97-AF65-F5344CB8AC3E}">
        <p14:creationId xmlns:p14="http://schemas.microsoft.com/office/powerpoint/2010/main" val="2278029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31</a:t>
            </a:fld>
            <a:endParaRPr lang="zh-TW" altLang="en-US"/>
          </a:p>
        </p:txBody>
      </p:sp>
    </p:spTree>
    <p:extLst>
      <p:ext uri="{BB962C8B-B14F-4D97-AF65-F5344CB8AC3E}">
        <p14:creationId xmlns:p14="http://schemas.microsoft.com/office/powerpoint/2010/main" val="16542940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32</a:t>
            </a:fld>
            <a:endParaRPr lang="zh-TW" altLang="en-US"/>
          </a:p>
        </p:txBody>
      </p:sp>
    </p:spTree>
    <p:extLst>
      <p:ext uri="{BB962C8B-B14F-4D97-AF65-F5344CB8AC3E}">
        <p14:creationId xmlns:p14="http://schemas.microsoft.com/office/powerpoint/2010/main" val="13440578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33</a:t>
            </a:fld>
            <a:endParaRPr lang="zh-TW" altLang="en-US"/>
          </a:p>
        </p:txBody>
      </p:sp>
    </p:spTree>
    <p:extLst>
      <p:ext uri="{BB962C8B-B14F-4D97-AF65-F5344CB8AC3E}">
        <p14:creationId xmlns:p14="http://schemas.microsoft.com/office/powerpoint/2010/main" val="267377280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34</a:t>
            </a:fld>
            <a:endParaRPr lang="zh-TW" altLang="en-US"/>
          </a:p>
        </p:txBody>
      </p:sp>
    </p:spTree>
    <p:extLst>
      <p:ext uri="{BB962C8B-B14F-4D97-AF65-F5344CB8AC3E}">
        <p14:creationId xmlns:p14="http://schemas.microsoft.com/office/powerpoint/2010/main" val="40231940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35</a:t>
            </a:fld>
            <a:endParaRPr lang="zh-TW" altLang="en-US"/>
          </a:p>
        </p:txBody>
      </p:sp>
    </p:spTree>
    <p:extLst>
      <p:ext uri="{BB962C8B-B14F-4D97-AF65-F5344CB8AC3E}">
        <p14:creationId xmlns:p14="http://schemas.microsoft.com/office/powerpoint/2010/main" val="13002084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36</a:t>
            </a:fld>
            <a:endParaRPr lang="zh-TW" altLang="en-US"/>
          </a:p>
        </p:txBody>
      </p:sp>
    </p:spTree>
    <p:extLst>
      <p:ext uri="{BB962C8B-B14F-4D97-AF65-F5344CB8AC3E}">
        <p14:creationId xmlns:p14="http://schemas.microsoft.com/office/powerpoint/2010/main" val="38720449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37</a:t>
            </a:fld>
            <a:endParaRPr lang="zh-TW" altLang="en-US"/>
          </a:p>
        </p:txBody>
      </p:sp>
    </p:spTree>
    <p:extLst>
      <p:ext uri="{BB962C8B-B14F-4D97-AF65-F5344CB8AC3E}">
        <p14:creationId xmlns:p14="http://schemas.microsoft.com/office/powerpoint/2010/main" val="81815661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38</a:t>
            </a:fld>
            <a:endParaRPr lang="zh-TW" altLang="en-US"/>
          </a:p>
        </p:txBody>
      </p:sp>
    </p:spTree>
    <p:extLst>
      <p:ext uri="{BB962C8B-B14F-4D97-AF65-F5344CB8AC3E}">
        <p14:creationId xmlns:p14="http://schemas.microsoft.com/office/powerpoint/2010/main" val="33908796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39</a:t>
            </a:fld>
            <a:endParaRPr lang="zh-TW" altLang="en-US"/>
          </a:p>
        </p:txBody>
      </p:sp>
    </p:spTree>
    <p:extLst>
      <p:ext uri="{BB962C8B-B14F-4D97-AF65-F5344CB8AC3E}">
        <p14:creationId xmlns:p14="http://schemas.microsoft.com/office/powerpoint/2010/main" val="3758897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4</a:t>
            </a:fld>
            <a:endParaRPr lang="zh-TW" altLang="en-US"/>
          </a:p>
        </p:txBody>
      </p:sp>
    </p:spTree>
    <p:extLst>
      <p:ext uri="{BB962C8B-B14F-4D97-AF65-F5344CB8AC3E}">
        <p14:creationId xmlns:p14="http://schemas.microsoft.com/office/powerpoint/2010/main" val="4108730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40</a:t>
            </a:fld>
            <a:endParaRPr lang="zh-TW" altLang="en-US"/>
          </a:p>
        </p:txBody>
      </p:sp>
    </p:spTree>
    <p:extLst>
      <p:ext uri="{BB962C8B-B14F-4D97-AF65-F5344CB8AC3E}">
        <p14:creationId xmlns:p14="http://schemas.microsoft.com/office/powerpoint/2010/main" val="207839338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41</a:t>
            </a:fld>
            <a:endParaRPr lang="zh-TW" altLang="en-US"/>
          </a:p>
        </p:txBody>
      </p:sp>
    </p:spTree>
    <p:extLst>
      <p:ext uri="{BB962C8B-B14F-4D97-AF65-F5344CB8AC3E}">
        <p14:creationId xmlns:p14="http://schemas.microsoft.com/office/powerpoint/2010/main" val="42255413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42</a:t>
            </a:fld>
            <a:endParaRPr lang="zh-TW" altLang="en-US"/>
          </a:p>
        </p:txBody>
      </p:sp>
    </p:spTree>
    <p:extLst>
      <p:ext uri="{BB962C8B-B14F-4D97-AF65-F5344CB8AC3E}">
        <p14:creationId xmlns:p14="http://schemas.microsoft.com/office/powerpoint/2010/main" val="83550544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43</a:t>
            </a:fld>
            <a:endParaRPr lang="zh-TW" altLang="en-US"/>
          </a:p>
        </p:txBody>
      </p:sp>
    </p:spTree>
    <p:extLst>
      <p:ext uri="{BB962C8B-B14F-4D97-AF65-F5344CB8AC3E}">
        <p14:creationId xmlns:p14="http://schemas.microsoft.com/office/powerpoint/2010/main" val="1033313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44</a:t>
            </a:fld>
            <a:endParaRPr lang="zh-TW" altLang="en-US"/>
          </a:p>
        </p:txBody>
      </p:sp>
    </p:spTree>
    <p:extLst>
      <p:ext uri="{BB962C8B-B14F-4D97-AF65-F5344CB8AC3E}">
        <p14:creationId xmlns:p14="http://schemas.microsoft.com/office/powerpoint/2010/main" val="142675821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45</a:t>
            </a:fld>
            <a:endParaRPr lang="zh-TW" altLang="en-US"/>
          </a:p>
        </p:txBody>
      </p:sp>
    </p:spTree>
    <p:extLst>
      <p:ext uri="{BB962C8B-B14F-4D97-AF65-F5344CB8AC3E}">
        <p14:creationId xmlns:p14="http://schemas.microsoft.com/office/powerpoint/2010/main" val="127263959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46</a:t>
            </a:fld>
            <a:endParaRPr lang="zh-TW" altLang="en-US"/>
          </a:p>
        </p:txBody>
      </p:sp>
    </p:spTree>
    <p:extLst>
      <p:ext uri="{BB962C8B-B14F-4D97-AF65-F5344CB8AC3E}">
        <p14:creationId xmlns:p14="http://schemas.microsoft.com/office/powerpoint/2010/main" val="202779195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47</a:t>
            </a:fld>
            <a:endParaRPr lang="zh-TW" altLang="en-US"/>
          </a:p>
        </p:txBody>
      </p:sp>
    </p:spTree>
    <p:extLst>
      <p:ext uri="{BB962C8B-B14F-4D97-AF65-F5344CB8AC3E}">
        <p14:creationId xmlns:p14="http://schemas.microsoft.com/office/powerpoint/2010/main" val="238250134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48</a:t>
            </a:fld>
            <a:endParaRPr lang="zh-TW" altLang="en-US"/>
          </a:p>
        </p:txBody>
      </p:sp>
    </p:spTree>
    <p:extLst>
      <p:ext uri="{BB962C8B-B14F-4D97-AF65-F5344CB8AC3E}">
        <p14:creationId xmlns:p14="http://schemas.microsoft.com/office/powerpoint/2010/main" val="2104829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49</a:t>
            </a:fld>
            <a:endParaRPr lang="zh-TW" altLang="en-US"/>
          </a:p>
        </p:txBody>
      </p:sp>
    </p:spTree>
    <p:extLst>
      <p:ext uri="{BB962C8B-B14F-4D97-AF65-F5344CB8AC3E}">
        <p14:creationId xmlns:p14="http://schemas.microsoft.com/office/powerpoint/2010/main" val="1125385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5</a:t>
            </a:fld>
            <a:endParaRPr lang="zh-TW" altLang="en-US"/>
          </a:p>
        </p:txBody>
      </p:sp>
    </p:spTree>
    <p:extLst>
      <p:ext uri="{BB962C8B-B14F-4D97-AF65-F5344CB8AC3E}">
        <p14:creationId xmlns:p14="http://schemas.microsoft.com/office/powerpoint/2010/main" val="361905104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50</a:t>
            </a:fld>
            <a:endParaRPr lang="zh-TW" altLang="en-US"/>
          </a:p>
        </p:txBody>
      </p:sp>
    </p:spTree>
    <p:extLst>
      <p:ext uri="{BB962C8B-B14F-4D97-AF65-F5344CB8AC3E}">
        <p14:creationId xmlns:p14="http://schemas.microsoft.com/office/powerpoint/2010/main" val="27053176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51</a:t>
            </a:fld>
            <a:endParaRPr lang="zh-TW" altLang="en-US"/>
          </a:p>
        </p:txBody>
      </p:sp>
    </p:spTree>
    <p:extLst>
      <p:ext uri="{BB962C8B-B14F-4D97-AF65-F5344CB8AC3E}">
        <p14:creationId xmlns:p14="http://schemas.microsoft.com/office/powerpoint/2010/main" val="218802784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52</a:t>
            </a:fld>
            <a:endParaRPr lang="zh-TW" altLang="en-US"/>
          </a:p>
        </p:txBody>
      </p:sp>
    </p:spTree>
    <p:extLst>
      <p:ext uri="{BB962C8B-B14F-4D97-AF65-F5344CB8AC3E}">
        <p14:creationId xmlns:p14="http://schemas.microsoft.com/office/powerpoint/2010/main" val="288462216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53</a:t>
            </a:fld>
            <a:endParaRPr lang="zh-TW" altLang="en-US"/>
          </a:p>
        </p:txBody>
      </p:sp>
    </p:spTree>
    <p:extLst>
      <p:ext uri="{BB962C8B-B14F-4D97-AF65-F5344CB8AC3E}">
        <p14:creationId xmlns:p14="http://schemas.microsoft.com/office/powerpoint/2010/main" val="319791255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54</a:t>
            </a:fld>
            <a:endParaRPr lang="zh-TW" altLang="en-US"/>
          </a:p>
        </p:txBody>
      </p:sp>
    </p:spTree>
    <p:extLst>
      <p:ext uri="{BB962C8B-B14F-4D97-AF65-F5344CB8AC3E}">
        <p14:creationId xmlns:p14="http://schemas.microsoft.com/office/powerpoint/2010/main" val="39729901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55</a:t>
            </a:fld>
            <a:endParaRPr lang="zh-TW" altLang="en-US"/>
          </a:p>
        </p:txBody>
      </p:sp>
    </p:spTree>
    <p:extLst>
      <p:ext uri="{BB962C8B-B14F-4D97-AF65-F5344CB8AC3E}">
        <p14:creationId xmlns:p14="http://schemas.microsoft.com/office/powerpoint/2010/main" val="8282873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56</a:t>
            </a:fld>
            <a:endParaRPr lang="zh-TW" altLang="en-US"/>
          </a:p>
        </p:txBody>
      </p:sp>
    </p:spTree>
    <p:extLst>
      <p:ext uri="{BB962C8B-B14F-4D97-AF65-F5344CB8AC3E}">
        <p14:creationId xmlns:p14="http://schemas.microsoft.com/office/powerpoint/2010/main" val="126316897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57</a:t>
            </a:fld>
            <a:endParaRPr lang="zh-TW" altLang="en-US"/>
          </a:p>
        </p:txBody>
      </p:sp>
    </p:spTree>
    <p:extLst>
      <p:ext uri="{BB962C8B-B14F-4D97-AF65-F5344CB8AC3E}">
        <p14:creationId xmlns:p14="http://schemas.microsoft.com/office/powerpoint/2010/main" val="92219515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58</a:t>
            </a:fld>
            <a:endParaRPr lang="zh-TW" altLang="en-US"/>
          </a:p>
        </p:txBody>
      </p:sp>
    </p:spTree>
    <p:extLst>
      <p:ext uri="{BB962C8B-B14F-4D97-AF65-F5344CB8AC3E}">
        <p14:creationId xmlns:p14="http://schemas.microsoft.com/office/powerpoint/2010/main" val="276093553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59</a:t>
            </a:fld>
            <a:endParaRPr lang="zh-TW" altLang="en-US"/>
          </a:p>
        </p:txBody>
      </p:sp>
    </p:spTree>
    <p:extLst>
      <p:ext uri="{BB962C8B-B14F-4D97-AF65-F5344CB8AC3E}">
        <p14:creationId xmlns:p14="http://schemas.microsoft.com/office/powerpoint/2010/main" val="4042098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6</a:t>
            </a:fld>
            <a:endParaRPr lang="zh-TW" altLang="en-US"/>
          </a:p>
        </p:txBody>
      </p:sp>
    </p:spTree>
    <p:extLst>
      <p:ext uri="{BB962C8B-B14F-4D97-AF65-F5344CB8AC3E}">
        <p14:creationId xmlns:p14="http://schemas.microsoft.com/office/powerpoint/2010/main" val="251203778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60</a:t>
            </a:fld>
            <a:endParaRPr lang="zh-TW" altLang="en-US"/>
          </a:p>
        </p:txBody>
      </p:sp>
    </p:spTree>
    <p:extLst>
      <p:ext uri="{BB962C8B-B14F-4D97-AF65-F5344CB8AC3E}">
        <p14:creationId xmlns:p14="http://schemas.microsoft.com/office/powerpoint/2010/main" val="79015932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61</a:t>
            </a:fld>
            <a:endParaRPr lang="zh-TW" altLang="en-US"/>
          </a:p>
        </p:txBody>
      </p:sp>
    </p:spTree>
    <p:extLst>
      <p:ext uri="{BB962C8B-B14F-4D97-AF65-F5344CB8AC3E}">
        <p14:creationId xmlns:p14="http://schemas.microsoft.com/office/powerpoint/2010/main" val="390152478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62</a:t>
            </a:fld>
            <a:endParaRPr lang="zh-TW" altLang="en-US"/>
          </a:p>
        </p:txBody>
      </p:sp>
    </p:spTree>
    <p:extLst>
      <p:ext uri="{BB962C8B-B14F-4D97-AF65-F5344CB8AC3E}">
        <p14:creationId xmlns:p14="http://schemas.microsoft.com/office/powerpoint/2010/main" val="388182802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63</a:t>
            </a:fld>
            <a:endParaRPr lang="zh-TW" altLang="en-US"/>
          </a:p>
        </p:txBody>
      </p:sp>
    </p:spTree>
    <p:extLst>
      <p:ext uri="{BB962C8B-B14F-4D97-AF65-F5344CB8AC3E}">
        <p14:creationId xmlns:p14="http://schemas.microsoft.com/office/powerpoint/2010/main" val="116376321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64</a:t>
            </a:fld>
            <a:endParaRPr lang="zh-TW" altLang="en-US"/>
          </a:p>
        </p:txBody>
      </p:sp>
    </p:spTree>
    <p:extLst>
      <p:ext uri="{BB962C8B-B14F-4D97-AF65-F5344CB8AC3E}">
        <p14:creationId xmlns:p14="http://schemas.microsoft.com/office/powerpoint/2010/main" val="214928111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65</a:t>
            </a:fld>
            <a:endParaRPr lang="zh-TW" altLang="en-US"/>
          </a:p>
        </p:txBody>
      </p:sp>
    </p:spTree>
    <p:extLst>
      <p:ext uri="{BB962C8B-B14F-4D97-AF65-F5344CB8AC3E}">
        <p14:creationId xmlns:p14="http://schemas.microsoft.com/office/powerpoint/2010/main" val="226480832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66</a:t>
            </a:fld>
            <a:endParaRPr lang="zh-TW" altLang="en-US"/>
          </a:p>
        </p:txBody>
      </p:sp>
    </p:spTree>
    <p:extLst>
      <p:ext uri="{BB962C8B-B14F-4D97-AF65-F5344CB8AC3E}">
        <p14:creationId xmlns:p14="http://schemas.microsoft.com/office/powerpoint/2010/main" val="24166497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67</a:t>
            </a:fld>
            <a:endParaRPr lang="zh-TW" altLang="en-US"/>
          </a:p>
        </p:txBody>
      </p:sp>
    </p:spTree>
    <p:extLst>
      <p:ext uri="{BB962C8B-B14F-4D97-AF65-F5344CB8AC3E}">
        <p14:creationId xmlns:p14="http://schemas.microsoft.com/office/powerpoint/2010/main" val="353990048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68</a:t>
            </a:fld>
            <a:endParaRPr lang="zh-TW" altLang="en-US"/>
          </a:p>
        </p:txBody>
      </p:sp>
    </p:spTree>
    <p:extLst>
      <p:ext uri="{BB962C8B-B14F-4D97-AF65-F5344CB8AC3E}">
        <p14:creationId xmlns:p14="http://schemas.microsoft.com/office/powerpoint/2010/main" val="213366534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69</a:t>
            </a:fld>
            <a:endParaRPr lang="zh-TW" altLang="en-US"/>
          </a:p>
        </p:txBody>
      </p:sp>
    </p:spTree>
    <p:extLst>
      <p:ext uri="{BB962C8B-B14F-4D97-AF65-F5344CB8AC3E}">
        <p14:creationId xmlns:p14="http://schemas.microsoft.com/office/powerpoint/2010/main" val="41416575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7</a:t>
            </a:fld>
            <a:endParaRPr lang="zh-TW" altLang="en-US"/>
          </a:p>
        </p:txBody>
      </p:sp>
    </p:spTree>
    <p:extLst>
      <p:ext uri="{BB962C8B-B14F-4D97-AF65-F5344CB8AC3E}">
        <p14:creationId xmlns:p14="http://schemas.microsoft.com/office/powerpoint/2010/main" val="282080707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70</a:t>
            </a:fld>
            <a:endParaRPr lang="zh-TW" altLang="en-US"/>
          </a:p>
        </p:txBody>
      </p:sp>
    </p:spTree>
    <p:extLst>
      <p:ext uri="{BB962C8B-B14F-4D97-AF65-F5344CB8AC3E}">
        <p14:creationId xmlns:p14="http://schemas.microsoft.com/office/powerpoint/2010/main" val="395689299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71</a:t>
            </a:fld>
            <a:endParaRPr lang="zh-TW" altLang="en-US"/>
          </a:p>
        </p:txBody>
      </p:sp>
    </p:spTree>
    <p:extLst>
      <p:ext uri="{BB962C8B-B14F-4D97-AF65-F5344CB8AC3E}">
        <p14:creationId xmlns:p14="http://schemas.microsoft.com/office/powerpoint/2010/main" val="250195981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72</a:t>
            </a:fld>
            <a:endParaRPr lang="zh-TW" altLang="en-US"/>
          </a:p>
        </p:txBody>
      </p:sp>
    </p:spTree>
    <p:extLst>
      <p:ext uri="{BB962C8B-B14F-4D97-AF65-F5344CB8AC3E}">
        <p14:creationId xmlns:p14="http://schemas.microsoft.com/office/powerpoint/2010/main" val="314989005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73</a:t>
            </a:fld>
            <a:endParaRPr lang="zh-TW" altLang="en-US"/>
          </a:p>
        </p:txBody>
      </p:sp>
    </p:spTree>
    <p:extLst>
      <p:ext uri="{BB962C8B-B14F-4D97-AF65-F5344CB8AC3E}">
        <p14:creationId xmlns:p14="http://schemas.microsoft.com/office/powerpoint/2010/main" val="297927354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74</a:t>
            </a:fld>
            <a:endParaRPr lang="zh-TW" altLang="en-US"/>
          </a:p>
        </p:txBody>
      </p:sp>
    </p:spTree>
    <p:extLst>
      <p:ext uri="{BB962C8B-B14F-4D97-AF65-F5344CB8AC3E}">
        <p14:creationId xmlns:p14="http://schemas.microsoft.com/office/powerpoint/2010/main" val="112376122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75</a:t>
            </a:fld>
            <a:endParaRPr lang="zh-TW" altLang="en-US"/>
          </a:p>
        </p:txBody>
      </p:sp>
    </p:spTree>
    <p:extLst>
      <p:ext uri="{BB962C8B-B14F-4D97-AF65-F5344CB8AC3E}">
        <p14:creationId xmlns:p14="http://schemas.microsoft.com/office/powerpoint/2010/main" val="255741540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76</a:t>
            </a:fld>
            <a:endParaRPr lang="zh-TW" altLang="en-US"/>
          </a:p>
        </p:txBody>
      </p:sp>
    </p:spTree>
    <p:extLst>
      <p:ext uri="{BB962C8B-B14F-4D97-AF65-F5344CB8AC3E}">
        <p14:creationId xmlns:p14="http://schemas.microsoft.com/office/powerpoint/2010/main" val="255026898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77</a:t>
            </a:fld>
            <a:endParaRPr lang="zh-TW" altLang="en-US"/>
          </a:p>
        </p:txBody>
      </p:sp>
    </p:spTree>
    <p:extLst>
      <p:ext uri="{BB962C8B-B14F-4D97-AF65-F5344CB8AC3E}">
        <p14:creationId xmlns:p14="http://schemas.microsoft.com/office/powerpoint/2010/main" val="15564697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78</a:t>
            </a:fld>
            <a:endParaRPr lang="zh-TW" altLang="en-US"/>
          </a:p>
        </p:txBody>
      </p:sp>
    </p:spTree>
    <p:extLst>
      <p:ext uri="{BB962C8B-B14F-4D97-AF65-F5344CB8AC3E}">
        <p14:creationId xmlns:p14="http://schemas.microsoft.com/office/powerpoint/2010/main" val="403668041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79</a:t>
            </a:fld>
            <a:endParaRPr lang="zh-TW" altLang="en-US"/>
          </a:p>
        </p:txBody>
      </p:sp>
    </p:spTree>
    <p:extLst>
      <p:ext uri="{BB962C8B-B14F-4D97-AF65-F5344CB8AC3E}">
        <p14:creationId xmlns:p14="http://schemas.microsoft.com/office/powerpoint/2010/main" val="6263959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8</a:t>
            </a:fld>
            <a:endParaRPr lang="zh-TW" altLang="en-US"/>
          </a:p>
        </p:txBody>
      </p:sp>
    </p:spTree>
    <p:extLst>
      <p:ext uri="{BB962C8B-B14F-4D97-AF65-F5344CB8AC3E}">
        <p14:creationId xmlns:p14="http://schemas.microsoft.com/office/powerpoint/2010/main" val="313030744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80</a:t>
            </a:fld>
            <a:endParaRPr lang="zh-TW" altLang="en-US"/>
          </a:p>
        </p:txBody>
      </p:sp>
    </p:spTree>
    <p:extLst>
      <p:ext uri="{BB962C8B-B14F-4D97-AF65-F5344CB8AC3E}">
        <p14:creationId xmlns:p14="http://schemas.microsoft.com/office/powerpoint/2010/main" val="390862701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81</a:t>
            </a:fld>
            <a:endParaRPr lang="zh-TW" altLang="en-US"/>
          </a:p>
        </p:txBody>
      </p:sp>
    </p:spTree>
    <p:extLst>
      <p:ext uri="{BB962C8B-B14F-4D97-AF65-F5344CB8AC3E}">
        <p14:creationId xmlns:p14="http://schemas.microsoft.com/office/powerpoint/2010/main" val="386930795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82</a:t>
            </a:fld>
            <a:endParaRPr lang="zh-TW" altLang="en-US"/>
          </a:p>
        </p:txBody>
      </p:sp>
    </p:spTree>
    <p:extLst>
      <p:ext uri="{BB962C8B-B14F-4D97-AF65-F5344CB8AC3E}">
        <p14:creationId xmlns:p14="http://schemas.microsoft.com/office/powerpoint/2010/main" val="152518052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83</a:t>
            </a:fld>
            <a:endParaRPr lang="zh-TW" altLang="en-US"/>
          </a:p>
        </p:txBody>
      </p:sp>
    </p:spTree>
    <p:extLst>
      <p:ext uri="{BB962C8B-B14F-4D97-AF65-F5344CB8AC3E}">
        <p14:creationId xmlns:p14="http://schemas.microsoft.com/office/powerpoint/2010/main" val="311336171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84</a:t>
            </a:fld>
            <a:endParaRPr lang="zh-TW" altLang="en-US"/>
          </a:p>
        </p:txBody>
      </p:sp>
    </p:spTree>
    <p:extLst>
      <p:ext uri="{BB962C8B-B14F-4D97-AF65-F5344CB8AC3E}">
        <p14:creationId xmlns:p14="http://schemas.microsoft.com/office/powerpoint/2010/main" val="421076131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85</a:t>
            </a:fld>
            <a:endParaRPr lang="zh-TW" altLang="en-US"/>
          </a:p>
        </p:txBody>
      </p:sp>
    </p:spTree>
    <p:extLst>
      <p:ext uri="{BB962C8B-B14F-4D97-AF65-F5344CB8AC3E}">
        <p14:creationId xmlns:p14="http://schemas.microsoft.com/office/powerpoint/2010/main" val="183500175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88</a:t>
            </a:fld>
            <a:endParaRPr lang="zh-TW" altLang="en-US"/>
          </a:p>
        </p:txBody>
      </p:sp>
    </p:spTree>
    <p:extLst>
      <p:ext uri="{BB962C8B-B14F-4D97-AF65-F5344CB8AC3E}">
        <p14:creationId xmlns:p14="http://schemas.microsoft.com/office/powerpoint/2010/main" val="75116846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89</a:t>
            </a:fld>
            <a:endParaRPr lang="zh-TW" altLang="en-US"/>
          </a:p>
        </p:txBody>
      </p:sp>
    </p:spTree>
    <p:extLst>
      <p:ext uri="{BB962C8B-B14F-4D97-AF65-F5344CB8AC3E}">
        <p14:creationId xmlns:p14="http://schemas.microsoft.com/office/powerpoint/2010/main" val="248672670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90</a:t>
            </a:fld>
            <a:endParaRPr lang="zh-TW" altLang="en-US"/>
          </a:p>
        </p:txBody>
      </p:sp>
    </p:spTree>
    <p:extLst>
      <p:ext uri="{BB962C8B-B14F-4D97-AF65-F5344CB8AC3E}">
        <p14:creationId xmlns:p14="http://schemas.microsoft.com/office/powerpoint/2010/main" val="3247364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fld id="{31A9AFA5-F7E1-488F-8CD6-425A0B71298A}" type="slidenum">
              <a:rPr lang="en-US" altLang="zh-TW" smtClean="0"/>
              <a:t>9</a:t>
            </a:fld>
            <a:endParaRPr lang="zh-TW" altLang="en-US"/>
          </a:p>
        </p:txBody>
      </p:sp>
    </p:spTree>
    <p:extLst>
      <p:ext uri="{BB962C8B-B14F-4D97-AF65-F5344CB8AC3E}">
        <p14:creationId xmlns:p14="http://schemas.microsoft.com/office/powerpoint/2010/main" val="4059355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54955" y="1447800"/>
            <a:ext cx="8825658" cy="3329581"/>
          </a:xfrm>
        </p:spPr>
        <p:txBody>
          <a:bodyPr rtlCol="0" anchor="b"/>
          <a:lstStyle>
            <a:lvl1pPr>
              <a:defRPr sz="7200"/>
            </a:lvl1pPr>
          </a:lstStyle>
          <a:p>
            <a:pPr rtl="0"/>
            <a:r>
              <a:rPr lang="zh-TW" altLang="en-US" noProof="0"/>
              <a:t>按一下以編輯母片標題樣式</a:t>
            </a:r>
          </a:p>
        </p:txBody>
      </p:sp>
      <p:sp>
        <p:nvSpPr>
          <p:cNvPr id="3" name="副標題 2"/>
          <p:cNvSpPr>
            <a:spLocks noGrp="1"/>
          </p:cNvSpPr>
          <p:nvPr>
            <p:ph type="subTitle" idx="1" hasCustomPrompt="1"/>
          </p:nvPr>
        </p:nvSpPr>
        <p:spPr>
          <a:xfrm>
            <a:off x="1154955" y="4777380"/>
            <a:ext cx="8825658" cy="861420"/>
          </a:xfrm>
        </p:spPr>
        <p:txBody>
          <a:bodyPr rtlCol="0"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TW" altLang="en-US" noProof="0"/>
              <a:t>按一下以編輯母片副標題樣式</a:t>
            </a:r>
          </a:p>
        </p:txBody>
      </p:sp>
      <p:sp>
        <p:nvSpPr>
          <p:cNvPr id="4" name="日期預留位置 3"/>
          <p:cNvSpPr>
            <a:spLocks noGrp="1"/>
          </p:cNvSpPr>
          <p:nvPr>
            <p:ph type="dt" sz="half" idx="10"/>
          </p:nvPr>
        </p:nvSpPr>
        <p:spPr/>
        <p:txBody>
          <a:bodyPr rtlCol="0"/>
          <a:lstStyle/>
          <a:p>
            <a:pPr rtl="0"/>
            <a:fld id="{11DAD154-AE59-44C3-86B0-C20C7BF88236}" type="datetime1">
              <a:rPr lang="zh-TW" altLang="en-US" noProof="0" smtClean="0"/>
              <a:t>2024/11/9</a:t>
            </a:fld>
            <a:endParaRPr lang="zh-TW" altLang="en-US" noProof="0"/>
          </a:p>
        </p:txBody>
      </p:sp>
      <p:sp>
        <p:nvSpPr>
          <p:cNvPr id="5" name="頁尾預留位置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含標題的全景圖片">
    <p:spTree>
      <p:nvGrpSpPr>
        <p:cNvPr id="1" name=""/>
        <p:cNvGrpSpPr/>
        <p:nvPr/>
      </p:nvGrpSpPr>
      <p:grpSpPr>
        <a:xfrm>
          <a:off x="0" y="0"/>
          <a:ext cx="0" cy="0"/>
          <a:chOff x="0" y="0"/>
          <a:chExt cx="0" cy="0"/>
        </a:xfrm>
      </p:grpSpPr>
      <p:sp>
        <p:nvSpPr>
          <p:cNvPr id="2" name="標題 1"/>
          <p:cNvSpPr>
            <a:spLocks noGrp="1"/>
          </p:cNvSpPr>
          <p:nvPr>
            <p:ph type="title"/>
          </p:nvPr>
        </p:nvSpPr>
        <p:spPr>
          <a:xfrm>
            <a:off x="1154956" y="4800587"/>
            <a:ext cx="8825657" cy="566738"/>
          </a:xfrm>
        </p:spPr>
        <p:txBody>
          <a:bodyPr rtlCol="0" anchor="b">
            <a:normAutofit/>
          </a:bodyPr>
          <a:lstStyle>
            <a:lvl1pPr algn="l">
              <a:defRPr sz="2400" b="0"/>
            </a:lvl1pPr>
          </a:lstStyle>
          <a:p>
            <a:pPr rtl="0"/>
            <a:r>
              <a:rPr lang="zh-TW" altLang="en-US" noProof="0"/>
              <a:t>按一下以編輯母片標題樣式</a:t>
            </a:r>
          </a:p>
        </p:txBody>
      </p:sp>
      <p:sp>
        <p:nvSpPr>
          <p:cNvPr id="3" name="圖片預留位置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TW" altLang="en-US" noProof="0"/>
              <a:t>按一下圖示以新增圖片</a:t>
            </a:r>
          </a:p>
        </p:txBody>
      </p:sp>
      <p:sp>
        <p:nvSpPr>
          <p:cNvPr id="4" name="文字預留位置 3"/>
          <p:cNvSpPr>
            <a:spLocks noGrp="1"/>
          </p:cNvSpPr>
          <p:nvPr>
            <p:ph type="body" sz="half" idx="2" hasCustomPrompt="1"/>
          </p:nvPr>
        </p:nvSpPr>
        <p:spPr>
          <a:xfrm>
            <a:off x="1154956" y="5367325"/>
            <a:ext cx="8825656" cy="493712"/>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5" name="日期預留位置 4"/>
          <p:cNvSpPr>
            <a:spLocks noGrp="1"/>
          </p:cNvSpPr>
          <p:nvPr>
            <p:ph type="dt" sz="half" idx="10"/>
          </p:nvPr>
        </p:nvSpPr>
        <p:spPr/>
        <p:txBody>
          <a:bodyPr rtlCol="0"/>
          <a:lstStyle/>
          <a:p>
            <a:pPr rtl="0"/>
            <a:fld id="{4194875C-5F7B-4D4D-9DCF-F9C8623FD438}" type="datetime1">
              <a:rPr lang="zh-TW" altLang="en-US" noProof="0" smtClean="0"/>
              <a:t>2024/11/9</a:t>
            </a:fld>
            <a:endParaRPr lang="zh-TW" altLang="en-US" noProof="0"/>
          </a:p>
        </p:txBody>
      </p:sp>
      <p:sp>
        <p:nvSpPr>
          <p:cNvPr id="6" name="頁尾預留位置 5"/>
          <p:cNvSpPr>
            <a:spLocks noGrp="1"/>
          </p:cNvSpPr>
          <p:nvPr>
            <p:ph type="ftr" sz="quarter" idx="11"/>
          </p:nvPr>
        </p:nvSpPr>
        <p:spPr/>
        <p:txBody>
          <a:bodyPr rtlCol="0"/>
          <a:lstStyle/>
          <a:p>
            <a:pPr rtl="0"/>
            <a:endParaRPr lang="zh-TW" altLang="en-US" noProof="0"/>
          </a:p>
        </p:txBody>
      </p:sp>
      <p:sp>
        <p:nvSpPr>
          <p:cNvPr id="7" name="投影片編號預留位置 6"/>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標題與說明文字">
    <p:spTree>
      <p:nvGrpSpPr>
        <p:cNvPr id="1" name=""/>
        <p:cNvGrpSpPr/>
        <p:nvPr/>
      </p:nvGrpSpPr>
      <p:grpSpPr>
        <a:xfrm>
          <a:off x="0" y="0"/>
          <a:ext cx="0" cy="0"/>
          <a:chOff x="0" y="0"/>
          <a:chExt cx="0" cy="0"/>
        </a:xfrm>
      </p:grpSpPr>
      <p:sp>
        <p:nvSpPr>
          <p:cNvPr id="2" name="標題 1"/>
          <p:cNvSpPr>
            <a:spLocks noGrp="1"/>
          </p:cNvSpPr>
          <p:nvPr>
            <p:ph type="title"/>
          </p:nvPr>
        </p:nvSpPr>
        <p:spPr>
          <a:xfrm>
            <a:off x="1154954" y="1447800"/>
            <a:ext cx="8825659" cy="1981200"/>
          </a:xfrm>
        </p:spPr>
        <p:txBody>
          <a:bodyPr rtlCol="0"/>
          <a:lstStyle>
            <a:lvl1pPr>
              <a:defRPr sz="4800"/>
            </a:lvl1pPr>
          </a:lstStyle>
          <a:p>
            <a:pPr rtl="0"/>
            <a:r>
              <a:rPr lang="zh-TW" altLang="en-US" noProof="0"/>
              <a:t>按一下以編輯母片標題樣式</a:t>
            </a:r>
          </a:p>
        </p:txBody>
      </p:sp>
      <p:sp>
        <p:nvSpPr>
          <p:cNvPr id="8" name="文字預留位置 3"/>
          <p:cNvSpPr>
            <a:spLocks noGrp="1"/>
          </p:cNvSpPr>
          <p:nvPr>
            <p:ph type="body" sz="half" idx="2" hasCustomPrompt="1"/>
          </p:nvPr>
        </p:nvSpPr>
        <p:spPr>
          <a:xfrm>
            <a:off x="1154954" y="3657600"/>
            <a:ext cx="8825659" cy="23622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4" name="日期預留位置 3"/>
          <p:cNvSpPr>
            <a:spLocks noGrp="1"/>
          </p:cNvSpPr>
          <p:nvPr>
            <p:ph type="dt" sz="half" idx="10"/>
          </p:nvPr>
        </p:nvSpPr>
        <p:spPr/>
        <p:txBody>
          <a:bodyPr rtlCol="0"/>
          <a:lstStyle/>
          <a:p>
            <a:pPr rtl="0"/>
            <a:fld id="{0A30414D-2972-4915-9A55-E81D500DAF9F}" type="datetime1">
              <a:rPr lang="zh-TW" altLang="en-US" noProof="0" smtClean="0"/>
              <a:t>2024/11/9</a:t>
            </a:fld>
            <a:endParaRPr lang="zh-TW" altLang="en-US" noProof="0"/>
          </a:p>
        </p:txBody>
      </p:sp>
      <p:sp>
        <p:nvSpPr>
          <p:cNvPr id="5" name="頁尾預留位置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含標題的引述">
    <p:spTree>
      <p:nvGrpSpPr>
        <p:cNvPr id="1" name=""/>
        <p:cNvGrpSpPr/>
        <p:nvPr/>
      </p:nvGrpSpPr>
      <p:grpSpPr>
        <a:xfrm>
          <a:off x="0" y="0"/>
          <a:ext cx="0" cy="0"/>
          <a:chOff x="0" y="0"/>
          <a:chExt cx="0" cy="0"/>
        </a:xfrm>
      </p:grpSpPr>
      <p:sp>
        <p:nvSpPr>
          <p:cNvPr id="2" name="標題 1"/>
          <p:cNvSpPr>
            <a:spLocks noGrp="1"/>
          </p:cNvSpPr>
          <p:nvPr>
            <p:ph type="title"/>
          </p:nvPr>
        </p:nvSpPr>
        <p:spPr>
          <a:xfrm>
            <a:off x="1574801" y="1447800"/>
            <a:ext cx="7999315" cy="2323374"/>
          </a:xfrm>
        </p:spPr>
        <p:txBody>
          <a:bodyPr rtlCol="0"/>
          <a:lstStyle>
            <a:lvl1pPr>
              <a:defRPr sz="4800">
                <a:latin typeface="Microsoft JhengHei UI" panose="020B0604030504040204" pitchFamily="34" charset="-120"/>
                <a:ea typeface="Microsoft JhengHei UI" panose="020B0604030504040204" pitchFamily="34" charset="-120"/>
              </a:defRPr>
            </a:lvl1pPr>
          </a:lstStyle>
          <a:p>
            <a:pPr rtl="0"/>
            <a:r>
              <a:rPr lang="zh-TW" altLang="en-US" noProof="0"/>
              <a:t>按一下以編輯母片標題樣式</a:t>
            </a:r>
          </a:p>
        </p:txBody>
      </p:sp>
      <p:sp>
        <p:nvSpPr>
          <p:cNvPr id="14" name="文字預留位置 3"/>
          <p:cNvSpPr>
            <a:spLocks noGrp="1"/>
          </p:cNvSpPr>
          <p:nvPr>
            <p:ph type="body" sz="half" idx="13" hasCustomPrompt="1"/>
          </p:nvPr>
        </p:nvSpPr>
        <p:spPr>
          <a:xfrm>
            <a:off x="1930400" y="3771174"/>
            <a:ext cx="7279649" cy="342174"/>
          </a:xfrm>
        </p:spPr>
        <p:txBody>
          <a:bodyPr rtlCol="0" anchor="t">
            <a:normAutofit/>
          </a:bodyPr>
          <a:lstStyle>
            <a:lvl1pPr marL="0" indent="0">
              <a:buNone/>
              <a:defRPr lang="en-US" sz="1400" b="0" i="0" kern="1200" cap="small" dirty="0">
                <a:solidFill>
                  <a:schemeClr val="accent1"/>
                </a:solidFill>
                <a:latin typeface="Microsoft JhengHei UI" panose="020B0604030504040204" pitchFamily="34" charset="-120"/>
                <a:ea typeface="Microsoft JhengHei UI" panose="020B0604030504040204" pitchFamily="34" charset="-120"/>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10" name="文字預留位置 3"/>
          <p:cNvSpPr>
            <a:spLocks noGrp="1"/>
          </p:cNvSpPr>
          <p:nvPr>
            <p:ph type="body" sz="half" idx="2" hasCustomPrompt="1"/>
          </p:nvPr>
        </p:nvSpPr>
        <p:spPr>
          <a:xfrm>
            <a:off x="1154954" y="4350657"/>
            <a:ext cx="8825659" cy="1676400"/>
          </a:xfrm>
        </p:spPr>
        <p:txBody>
          <a:bodyPr rtlCol="0" anchor="ctr">
            <a:normAutofit/>
          </a:bodyPr>
          <a:lstStyle>
            <a:lvl1pPr marL="0" indent="0">
              <a:buNone/>
              <a:defRPr sz="1800">
                <a:latin typeface="Microsoft JhengHei UI" panose="020B0604030504040204" pitchFamily="34" charset="-120"/>
                <a:ea typeface="Microsoft JhengHei UI" panose="020B0604030504040204" pitchFamily="34" charset="-12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4" name="日期預留位置 3"/>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5AEB61C2-4A3D-432E-86F6-6C69E5555380}" type="datetime1">
              <a:rPr lang="zh-TW" altLang="en-US" noProof="0" smtClean="0"/>
              <a:t>2024/11/9</a:t>
            </a:fld>
            <a:endParaRPr lang="zh-TW" altLang="en-US" noProof="0"/>
          </a:p>
        </p:txBody>
      </p:sp>
      <p:sp>
        <p:nvSpPr>
          <p:cNvPr id="5" name="頁尾預留位置 4"/>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6" name="投影片編號預留位置 5"/>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D57F1E4F-1CFF-5643-939E-02111984F565}" type="slidenum">
              <a:rPr lang="en-US" altLang="zh-TW" noProof="0" smtClean="0"/>
              <a:pPr/>
              <a:t>‹#›</a:t>
            </a:fld>
            <a:endParaRPr lang="zh-TW" altLang="en-US" noProof="0"/>
          </a:p>
        </p:txBody>
      </p:sp>
      <p:sp>
        <p:nvSpPr>
          <p:cNvPr id="9" name="文字方塊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rtl="0"/>
            <a:r>
              <a:rPr lang="zh-TW" altLang="en-US" noProof="0">
                <a:latin typeface="Microsoft JhengHei UI" panose="020B0604030504040204" pitchFamily="34" charset="-120"/>
                <a:ea typeface="Microsoft JhengHei UI" panose="020B0604030504040204" pitchFamily="34" charset="-120"/>
              </a:rPr>
              <a:t>“</a:t>
            </a:r>
          </a:p>
        </p:txBody>
      </p:sp>
      <p:sp>
        <p:nvSpPr>
          <p:cNvPr id="13" name="文字方塊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rtl="0"/>
            <a:r>
              <a:rPr lang="zh-TW" altLang="en-US" noProof="0">
                <a:latin typeface="Microsoft JhengHei UI" panose="020B0604030504040204" pitchFamily="34" charset="-120"/>
                <a:ea typeface="Microsoft JhengHei UI" panose="020B0604030504040204" pitchFamily="34" charset="-120"/>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標題 1"/>
          <p:cNvSpPr>
            <a:spLocks noGrp="1"/>
          </p:cNvSpPr>
          <p:nvPr>
            <p:ph type="title"/>
          </p:nvPr>
        </p:nvSpPr>
        <p:spPr>
          <a:xfrm>
            <a:off x="1154954" y="3124201"/>
            <a:ext cx="8825660" cy="1653180"/>
          </a:xfrm>
        </p:spPr>
        <p:txBody>
          <a:bodyPr rtlCol="0" anchor="b"/>
          <a:lstStyle>
            <a:lvl1pPr algn="l">
              <a:defRPr sz="4000" b="0" cap="none"/>
            </a:lvl1pPr>
          </a:lstStyle>
          <a:p>
            <a:pPr rtl="0"/>
            <a:r>
              <a:rPr lang="zh-TW" altLang="en-US" noProof="0"/>
              <a:t>按一下以編輯母片標題樣式</a:t>
            </a:r>
          </a:p>
        </p:txBody>
      </p:sp>
      <p:sp>
        <p:nvSpPr>
          <p:cNvPr id="3" name="文字預留位置 2"/>
          <p:cNvSpPr>
            <a:spLocks noGrp="1"/>
          </p:cNvSpPr>
          <p:nvPr>
            <p:ph type="body" idx="1" hasCustomPrompt="1"/>
          </p:nvPr>
        </p:nvSpPr>
        <p:spPr>
          <a:xfrm>
            <a:off x="1154954" y="4777381"/>
            <a:ext cx="8825659" cy="860400"/>
          </a:xfrm>
        </p:spPr>
        <p:txBody>
          <a:bodyPr rtlCol="0"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ltLang="en-US" noProof="0"/>
              <a:t>編輯母片文字樣式</a:t>
            </a:r>
          </a:p>
        </p:txBody>
      </p:sp>
      <p:sp>
        <p:nvSpPr>
          <p:cNvPr id="4" name="日期預留位置 3"/>
          <p:cNvSpPr>
            <a:spLocks noGrp="1"/>
          </p:cNvSpPr>
          <p:nvPr>
            <p:ph type="dt" sz="half" idx="10"/>
          </p:nvPr>
        </p:nvSpPr>
        <p:spPr/>
        <p:txBody>
          <a:bodyPr rtlCol="0"/>
          <a:lstStyle/>
          <a:p>
            <a:pPr rtl="0"/>
            <a:fld id="{6ACCCE1D-7E96-4C23-AEF9-FA839549208D}" type="datetime1">
              <a:rPr lang="zh-TW" altLang="en-US" noProof="0" smtClean="0"/>
              <a:t>2024/11/9</a:t>
            </a:fld>
            <a:endParaRPr lang="zh-TW" altLang="en-US" noProof="0"/>
          </a:p>
        </p:txBody>
      </p:sp>
      <p:sp>
        <p:nvSpPr>
          <p:cNvPr id="5" name="頁尾預留位置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欄">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lvl1pPr>
              <a:defRPr sz="4200"/>
            </a:lvl1pPr>
          </a:lstStyle>
          <a:p>
            <a:pPr rtl="0"/>
            <a:r>
              <a:rPr lang="zh-TW" altLang="en-US" noProof="0"/>
              <a:t>按一下以編輯母片標題樣式</a:t>
            </a:r>
          </a:p>
        </p:txBody>
      </p:sp>
      <p:sp>
        <p:nvSpPr>
          <p:cNvPr id="3" name="文字預留位置 2"/>
          <p:cNvSpPr>
            <a:spLocks noGrp="1"/>
          </p:cNvSpPr>
          <p:nvPr>
            <p:ph type="body" idx="1" hasCustomPrompt="1"/>
          </p:nvPr>
        </p:nvSpPr>
        <p:spPr>
          <a:xfrm>
            <a:off x="632947" y="1981200"/>
            <a:ext cx="2946866"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16" name="文字預留位置 3"/>
          <p:cNvSpPr>
            <a:spLocks noGrp="1"/>
          </p:cNvSpPr>
          <p:nvPr>
            <p:ph type="body" sz="half" idx="15" hasCustomPrompt="1"/>
          </p:nvPr>
        </p:nvSpPr>
        <p:spPr>
          <a:xfrm>
            <a:off x="652463" y="2667000"/>
            <a:ext cx="2927350"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5" name="文字預留位置 4"/>
          <p:cNvSpPr>
            <a:spLocks noGrp="1"/>
          </p:cNvSpPr>
          <p:nvPr>
            <p:ph type="body" sz="quarter" idx="3" hasCustomPrompt="1"/>
          </p:nvPr>
        </p:nvSpPr>
        <p:spPr>
          <a:xfrm>
            <a:off x="3883659" y="1981200"/>
            <a:ext cx="2936241"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19" name="文字預留位置 3"/>
          <p:cNvSpPr>
            <a:spLocks noGrp="1"/>
          </p:cNvSpPr>
          <p:nvPr>
            <p:ph type="body" sz="half" idx="16" hasCustomPrompt="1"/>
          </p:nvPr>
        </p:nvSpPr>
        <p:spPr>
          <a:xfrm>
            <a:off x="3873106" y="2667000"/>
            <a:ext cx="2946794"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14" name="文字預留位置 4"/>
          <p:cNvSpPr>
            <a:spLocks noGrp="1"/>
          </p:cNvSpPr>
          <p:nvPr>
            <p:ph type="body" sz="quarter" idx="13" hasCustomPrompt="1"/>
          </p:nvPr>
        </p:nvSpPr>
        <p:spPr>
          <a:xfrm>
            <a:off x="7124700" y="1981200"/>
            <a:ext cx="2932113"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20" name="文字預留位置 3"/>
          <p:cNvSpPr>
            <a:spLocks noGrp="1"/>
          </p:cNvSpPr>
          <p:nvPr>
            <p:ph type="body" sz="half" idx="17" hasCustomPrompt="1"/>
          </p:nvPr>
        </p:nvSpPr>
        <p:spPr>
          <a:xfrm>
            <a:off x="7124700" y="2667000"/>
            <a:ext cx="2932113"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cxnSp>
        <p:nvCxnSpPr>
          <p:cNvPr id="17" name="直線接點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直線接點​​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日期預留位置 3"/>
          <p:cNvSpPr>
            <a:spLocks noGrp="1"/>
          </p:cNvSpPr>
          <p:nvPr>
            <p:ph type="dt" sz="half" idx="10"/>
          </p:nvPr>
        </p:nvSpPr>
        <p:spPr/>
        <p:txBody>
          <a:bodyPr rtlCol="0"/>
          <a:lstStyle/>
          <a:p>
            <a:pPr rtl="0"/>
            <a:fld id="{CE8C2B99-5470-46E7-814B-09322B9C9CDA}" type="datetime1">
              <a:rPr lang="zh-TW" altLang="en-US" noProof="0" smtClean="0"/>
              <a:t>2024/11/9</a:t>
            </a:fld>
            <a:endParaRPr lang="zh-TW" altLang="en-US" noProof="0"/>
          </a:p>
        </p:txBody>
      </p:sp>
      <p:sp>
        <p:nvSpPr>
          <p:cNvPr id="4" name="頁尾預留位置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圖片欄">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lvl1pPr>
              <a:defRPr sz="4200"/>
            </a:lvl1pPr>
          </a:lstStyle>
          <a:p>
            <a:pPr rtl="0"/>
            <a:r>
              <a:rPr lang="zh-TW" altLang="en-US" noProof="0"/>
              <a:t>按一下以編輯母片標題樣式</a:t>
            </a:r>
          </a:p>
        </p:txBody>
      </p:sp>
      <p:sp>
        <p:nvSpPr>
          <p:cNvPr id="3" name="文字預留位置 2"/>
          <p:cNvSpPr>
            <a:spLocks noGrp="1"/>
          </p:cNvSpPr>
          <p:nvPr>
            <p:ph type="body" idx="1" hasCustomPrompt="1"/>
          </p:nvPr>
        </p:nvSpPr>
        <p:spPr>
          <a:xfrm>
            <a:off x="652463" y="4250949"/>
            <a:ext cx="2940050"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29" name="圖片預留位置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TW" altLang="en-US" noProof="0"/>
              <a:t>按一下圖示以新增圖片</a:t>
            </a:r>
          </a:p>
        </p:txBody>
      </p:sp>
      <p:sp>
        <p:nvSpPr>
          <p:cNvPr id="22" name="文字預留位置 3"/>
          <p:cNvSpPr>
            <a:spLocks noGrp="1"/>
          </p:cNvSpPr>
          <p:nvPr>
            <p:ph type="body" sz="half" idx="18" hasCustomPrompt="1"/>
          </p:nvPr>
        </p:nvSpPr>
        <p:spPr>
          <a:xfrm>
            <a:off x="652463" y="4827211"/>
            <a:ext cx="2940050"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5" name="文字預留位置 4"/>
          <p:cNvSpPr>
            <a:spLocks noGrp="1"/>
          </p:cNvSpPr>
          <p:nvPr>
            <p:ph type="body" sz="quarter" idx="3" hasCustomPrompt="1"/>
          </p:nvPr>
        </p:nvSpPr>
        <p:spPr>
          <a:xfrm>
            <a:off x="3889375" y="4250949"/>
            <a:ext cx="2930525"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30" name="圖片預留位置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TW" altLang="en-US" noProof="0"/>
              <a:t>按一下圖示以新增圖片</a:t>
            </a:r>
          </a:p>
        </p:txBody>
      </p:sp>
      <p:sp>
        <p:nvSpPr>
          <p:cNvPr id="23" name="文字預留位置 3"/>
          <p:cNvSpPr>
            <a:spLocks noGrp="1"/>
          </p:cNvSpPr>
          <p:nvPr>
            <p:ph type="body" sz="half" idx="19" hasCustomPrompt="1"/>
          </p:nvPr>
        </p:nvSpPr>
        <p:spPr>
          <a:xfrm>
            <a:off x="3888022" y="4827210"/>
            <a:ext cx="2934406"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14" name="文字預留位置 4"/>
          <p:cNvSpPr>
            <a:spLocks noGrp="1"/>
          </p:cNvSpPr>
          <p:nvPr>
            <p:ph type="body" sz="quarter" idx="13" hasCustomPrompt="1"/>
          </p:nvPr>
        </p:nvSpPr>
        <p:spPr>
          <a:xfrm>
            <a:off x="7124700" y="4250949"/>
            <a:ext cx="2932113"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31" name="圖片預留位置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TW" altLang="en-US" noProof="0"/>
              <a:t>按一下圖示以新增圖片</a:t>
            </a:r>
          </a:p>
        </p:txBody>
      </p:sp>
      <p:sp>
        <p:nvSpPr>
          <p:cNvPr id="24" name="文字預留位置 3"/>
          <p:cNvSpPr>
            <a:spLocks noGrp="1"/>
          </p:cNvSpPr>
          <p:nvPr>
            <p:ph type="body" sz="half" idx="20" hasCustomPrompt="1"/>
          </p:nvPr>
        </p:nvSpPr>
        <p:spPr>
          <a:xfrm>
            <a:off x="7124575" y="4827208"/>
            <a:ext cx="2935997"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cxnSp>
        <p:nvCxnSpPr>
          <p:cNvPr id="17" name="直線接點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直線接點​​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日期預留位置 3"/>
          <p:cNvSpPr>
            <a:spLocks noGrp="1"/>
          </p:cNvSpPr>
          <p:nvPr>
            <p:ph type="dt" sz="half" idx="10"/>
          </p:nvPr>
        </p:nvSpPr>
        <p:spPr/>
        <p:txBody>
          <a:bodyPr rtlCol="0"/>
          <a:lstStyle/>
          <a:p>
            <a:pPr rtl="0"/>
            <a:fld id="{8F569CC7-F358-4BFC-8E2C-C64FBAA25E6F}" type="datetime1">
              <a:rPr lang="zh-TW" altLang="en-US" noProof="0" smtClean="0"/>
              <a:t>2024/11/9</a:t>
            </a:fld>
            <a:endParaRPr lang="zh-TW" altLang="en-US" noProof="0"/>
          </a:p>
        </p:txBody>
      </p:sp>
      <p:sp>
        <p:nvSpPr>
          <p:cNvPr id="4" name="頁尾預留位置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p>
        </p:txBody>
      </p:sp>
      <p:sp>
        <p:nvSpPr>
          <p:cNvPr id="3" name="直排文字預留位置 2"/>
          <p:cNvSpPr>
            <a:spLocks noGrp="1"/>
          </p:cNvSpPr>
          <p:nvPr>
            <p:ph type="body" orient="vert" idx="1" hasCustomPrompt="1"/>
          </p:nvPr>
        </p:nvSpPr>
        <p:spPr/>
        <p:txBody>
          <a:bodyPr vert="eaVert" rtlCol="0" anchor="t" anchorCtr="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日期預留位置 3"/>
          <p:cNvSpPr>
            <a:spLocks noGrp="1"/>
          </p:cNvSpPr>
          <p:nvPr>
            <p:ph type="dt" sz="half" idx="10"/>
          </p:nvPr>
        </p:nvSpPr>
        <p:spPr/>
        <p:txBody>
          <a:bodyPr rtlCol="0"/>
          <a:lstStyle/>
          <a:p>
            <a:pPr rtl="0"/>
            <a:fld id="{C04A2613-64A4-4F47-BDA3-D7D0E482F5F5}" type="datetime1">
              <a:rPr lang="zh-TW" altLang="en-US" noProof="0" smtClean="0"/>
              <a:t>2024/11/9</a:t>
            </a:fld>
            <a:endParaRPr lang="zh-TW" altLang="en-US" noProof="0"/>
          </a:p>
        </p:txBody>
      </p:sp>
      <p:sp>
        <p:nvSpPr>
          <p:cNvPr id="5" name="頁尾預留位置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304212" y="430213"/>
            <a:ext cx="1752601" cy="5826125"/>
          </a:xfrm>
        </p:spPr>
        <p:txBody>
          <a:bodyPr vert="eaVert" rtlCol="0" anchor="b" anchorCtr="0"/>
          <a:lstStyle/>
          <a:p>
            <a:pPr rtl="0"/>
            <a:r>
              <a:rPr lang="zh-TW" altLang="en-US" noProof="0"/>
              <a:t>按一下以編輯母片標題樣式</a:t>
            </a:r>
          </a:p>
        </p:txBody>
      </p:sp>
      <p:sp>
        <p:nvSpPr>
          <p:cNvPr id="3" name="直排文字預留位置 2"/>
          <p:cNvSpPr>
            <a:spLocks noGrp="1"/>
          </p:cNvSpPr>
          <p:nvPr>
            <p:ph type="body" orient="vert" idx="1" hasCustomPrompt="1"/>
          </p:nvPr>
        </p:nvSpPr>
        <p:spPr>
          <a:xfrm>
            <a:off x="652463" y="887414"/>
            <a:ext cx="7423149" cy="5368924"/>
          </a:xfrm>
        </p:spPr>
        <p:txBody>
          <a:bodyPr vert="eaVert" rtlCol="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日期預留位置 3"/>
          <p:cNvSpPr>
            <a:spLocks noGrp="1"/>
          </p:cNvSpPr>
          <p:nvPr>
            <p:ph type="dt" sz="half" idx="10"/>
          </p:nvPr>
        </p:nvSpPr>
        <p:spPr/>
        <p:txBody>
          <a:bodyPr rtlCol="0"/>
          <a:lstStyle/>
          <a:p>
            <a:pPr rtl="0"/>
            <a:fld id="{16A21B94-80CC-4C0C-B093-5FC9B490946B}" type="datetime1">
              <a:rPr lang="zh-TW" altLang="en-US" noProof="0" smtClean="0"/>
              <a:t>2024/11/9</a:t>
            </a:fld>
            <a:endParaRPr lang="zh-TW" altLang="en-US" noProof="0"/>
          </a:p>
        </p:txBody>
      </p:sp>
      <p:sp>
        <p:nvSpPr>
          <p:cNvPr id="5" name="頁尾預留位置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p>
        </p:txBody>
      </p:sp>
      <p:sp>
        <p:nvSpPr>
          <p:cNvPr id="3" name="內容預留位置 2"/>
          <p:cNvSpPr>
            <a:spLocks noGrp="1"/>
          </p:cNvSpPr>
          <p:nvPr>
            <p:ph idx="1" hasCustomPrompt="1"/>
          </p:nvPr>
        </p:nvSpPr>
        <p:spPr/>
        <p:txBody>
          <a:bodyPr rtlCol="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日期預留位置 3"/>
          <p:cNvSpPr>
            <a:spLocks noGrp="1"/>
          </p:cNvSpPr>
          <p:nvPr>
            <p:ph type="dt" sz="half" idx="10"/>
          </p:nvPr>
        </p:nvSpPr>
        <p:spPr/>
        <p:txBody>
          <a:bodyPr rtlCol="0"/>
          <a:lstStyle/>
          <a:p>
            <a:pPr rtl="0"/>
            <a:fld id="{CDD2EE6D-76D3-4A05-AF8F-B3E4AB3AEFC3}" type="datetime1">
              <a:rPr lang="zh-TW" altLang="en-US" noProof="0" smtClean="0"/>
              <a:t>2024/11/9</a:t>
            </a:fld>
            <a:endParaRPr lang="zh-TW" altLang="en-US" noProof="0"/>
          </a:p>
        </p:txBody>
      </p:sp>
      <p:sp>
        <p:nvSpPr>
          <p:cNvPr id="5" name="頁尾預留位置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1154956" y="2861733"/>
            <a:ext cx="8825657" cy="1915647"/>
          </a:xfrm>
        </p:spPr>
        <p:txBody>
          <a:bodyPr rtlCol="0" anchor="b"/>
          <a:lstStyle>
            <a:lvl1pPr algn="l">
              <a:defRPr sz="4000" b="0" cap="none"/>
            </a:lvl1pPr>
          </a:lstStyle>
          <a:p>
            <a:pPr rtl="0"/>
            <a:r>
              <a:rPr lang="zh-TW" altLang="en-US" noProof="0"/>
              <a:t>按一下以編輯母片標題樣式</a:t>
            </a:r>
          </a:p>
        </p:txBody>
      </p:sp>
      <p:sp>
        <p:nvSpPr>
          <p:cNvPr id="3" name="文字預留位置 2"/>
          <p:cNvSpPr>
            <a:spLocks noGrp="1"/>
          </p:cNvSpPr>
          <p:nvPr>
            <p:ph type="body" idx="1" hasCustomPrompt="1"/>
          </p:nvPr>
        </p:nvSpPr>
        <p:spPr>
          <a:xfrm>
            <a:off x="1154955" y="4777381"/>
            <a:ext cx="8825658" cy="860400"/>
          </a:xfrm>
        </p:spPr>
        <p:txBody>
          <a:bodyPr rtlCol="0"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ltLang="en-US" noProof="0"/>
              <a:t>編輯母片文字樣式</a:t>
            </a:r>
          </a:p>
        </p:txBody>
      </p:sp>
      <p:sp>
        <p:nvSpPr>
          <p:cNvPr id="4" name="日期預留位置 3"/>
          <p:cNvSpPr>
            <a:spLocks noGrp="1"/>
          </p:cNvSpPr>
          <p:nvPr>
            <p:ph type="dt" sz="half" idx="10"/>
          </p:nvPr>
        </p:nvSpPr>
        <p:spPr/>
        <p:txBody>
          <a:bodyPr rtlCol="0"/>
          <a:lstStyle/>
          <a:p>
            <a:pPr rtl="0"/>
            <a:fld id="{714828C1-B602-4364-A8B0-E7C97CC1D061}" type="datetime1">
              <a:rPr lang="zh-TW" altLang="en-US" noProof="0" smtClean="0"/>
              <a:t>2024/11/9</a:t>
            </a:fld>
            <a:endParaRPr lang="zh-TW" altLang="en-US" noProof="0"/>
          </a:p>
        </p:txBody>
      </p:sp>
      <p:sp>
        <p:nvSpPr>
          <p:cNvPr id="5" name="頁尾預留位置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p>
        </p:txBody>
      </p:sp>
      <p:sp>
        <p:nvSpPr>
          <p:cNvPr id="3" name="內容預留位置 2"/>
          <p:cNvSpPr>
            <a:spLocks noGrp="1"/>
          </p:cNvSpPr>
          <p:nvPr>
            <p:ph sz="half" idx="1" hasCustomPrompt="1"/>
          </p:nvPr>
        </p:nvSpPr>
        <p:spPr>
          <a:xfrm>
            <a:off x="1103312" y="2060575"/>
            <a:ext cx="4396339" cy="4195763"/>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內容預留位置 3"/>
          <p:cNvSpPr>
            <a:spLocks noGrp="1"/>
          </p:cNvSpPr>
          <p:nvPr>
            <p:ph sz="half" idx="2" hasCustomPrompt="1"/>
          </p:nvPr>
        </p:nvSpPr>
        <p:spPr>
          <a:xfrm>
            <a:off x="5654493" y="2056092"/>
            <a:ext cx="4396341" cy="4200245"/>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5" name="日期預留位置 4"/>
          <p:cNvSpPr>
            <a:spLocks noGrp="1"/>
          </p:cNvSpPr>
          <p:nvPr>
            <p:ph type="dt" sz="half" idx="10"/>
          </p:nvPr>
        </p:nvSpPr>
        <p:spPr/>
        <p:txBody>
          <a:bodyPr rtlCol="0"/>
          <a:lstStyle/>
          <a:p>
            <a:pPr rtl="0"/>
            <a:fld id="{1BD799D7-6585-4DB5-A635-F369BDAA9360}" type="datetime1">
              <a:rPr lang="zh-TW" altLang="en-US" noProof="0" smtClean="0"/>
              <a:t>2024/11/9</a:t>
            </a:fld>
            <a:endParaRPr lang="zh-TW" altLang="en-US" noProof="0"/>
          </a:p>
        </p:txBody>
      </p:sp>
      <p:sp>
        <p:nvSpPr>
          <p:cNvPr id="6" name="頁尾預留位置 5"/>
          <p:cNvSpPr>
            <a:spLocks noGrp="1"/>
          </p:cNvSpPr>
          <p:nvPr>
            <p:ph type="ftr" sz="quarter" idx="11"/>
          </p:nvPr>
        </p:nvSpPr>
        <p:spPr/>
        <p:txBody>
          <a:bodyPr rtlCol="0"/>
          <a:lstStyle/>
          <a:p>
            <a:pPr rtl="0"/>
            <a:endParaRPr lang="zh-TW" altLang="en-US" noProof="0"/>
          </a:p>
        </p:txBody>
      </p:sp>
      <p:sp>
        <p:nvSpPr>
          <p:cNvPr id="7" name="投影片編號預留位置 6"/>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lvl1pPr>
              <a:defRPr/>
            </a:lvl1pPr>
          </a:lstStyle>
          <a:p>
            <a:pPr rtl="0"/>
            <a:r>
              <a:rPr lang="zh-TW" altLang="en-US" noProof="0"/>
              <a:t>按一下以編輯母片標題樣式</a:t>
            </a:r>
          </a:p>
        </p:txBody>
      </p:sp>
      <p:sp>
        <p:nvSpPr>
          <p:cNvPr id="3" name="文字預留位置 2"/>
          <p:cNvSpPr>
            <a:spLocks noGrp="1"/>
          </p:cNvSpPr>
          <p:nvPr>
            <p:ph type="body" idx="1" hasCustomPrompt="1"/>
          </p:nvPr>
        </p:nvSpPr>
        <p:spPr>
          <a:xfrm>
            <a:off x="1103313" y="1905000"/>
            <a:ext cx="4396338"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4" name="內容預留位置 3"/>
          <p:cNvSpPr>
            <a:spLocks noGrp="1"/>
          </p:cNvSpPr>
          <p:nvPr>
            <p:ph sz="half" idx="2" hasCustomPrompt="1"/>
          </p:nvPr>
        </p:nvSpPr>
        <p:spPr>
          <a:xfrm>
            <a:off x="1103312"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5" name="文字預留位置 4"/>
          <p:cNvSpPr>
            <a:spLocks noGrp="1"/>
          </p:cNvSpPr>
          <p:nvPr>
            <p:ph type="body" sz="quarter" idx="3" hasCustomPrompt="1"/>
          </p:nvPr>
        </p:nvSpPr>
        <p:spPr>
          <a:xfrm>
            <a:off x="5654495" y="1905000"/>
            <a:ext cx="4396339"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6" name="內容預留位置 5"/>
          <p:cNvSpPr>
            <a:spLocks noGrp="1"/>
          </p:cNvSpPr>
          <p:nvPr>
            <p:ph sz="quarter" idx="4" hasCustomPrompt="1"/>
          </p:nvPr>
        </p:nvSpPr>
        <p:spPr>
          <a:xfrm>
            <a:off x="5654495"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7" name="日期預留位置 6"/>
          <p:cNvSpPr>
            <a:spLocks noGrp="1"/>
          </p:cNvSpPr>
          <p:nvPr>
            <p:ph type="dt" sz="half" idx="10"/>
          </p:nvPr>
        </p:nvSpPr>
        <p:spPr/>
        <p:txBody>
          <a:bodyPr rtlCol="0"/>
          <a:lstStyle/>
          <a:p>
            <a:pPr rtl="0"/>
            <a:fld id="{F398519C-DB6B-43CB-8196-C502EF2AAA0B}" type="datetime1">
              <a:rPr lang="zh-TW" altLang="en-US" noProof="0" smtClean="0"/>
              <a:t>2024/11/9</a:t>
            </a:fld>
            <a:endParaRPr lang="zh-TW" altLang="en-US" noProof="0"/>
          </a:p>
        </p:txBody>
      </p:sp>
      <p:sp>
        <p:nvSpPr>
          <p:cNvPr id="8" name="頁尾預留位置 7"/>
          <p:cNvSpPr>
            <a:spLocks noGrp="1"/>
          </p:cNvSpPr>
          <p:nvPr>
            <p:ph type="ftr" sz="quarter" idx="11"/>
          </p:nvPr>
        </p:nvSpPr>
        <p:spPr/>
        <p:txBody>
          <a:bodyPr rtlCol="0"/>
          <a:lstStyle/>
          <a:p>
            <a:pPr rtl="0"/>
            <a:endParaRPr lang="zh-TW" altLang="en-US" noProof="0"/>
          </a:p>
        </p:txBody>
      </p:sp>
      <p:sp>
        <p:nvSpPr>
          <p:cNvPr id="9" name="投影片編號預留位置 8"/>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p>
        </p:txBody>
      </p:sp>
      <p:sp>
        <p:nvSpPr>
          <p:cNvPr id="7" name="日期預留位置 2"/>
          <p:cNvSpPr>
            <a:spLocks noGrp="1"/>
          </p:cNvSpPr>
          <p:nvPr>
            <p:ph type="dt" sz="half" idx="10"/>
          </p:nvPr>
        </p:nvSpPr>
        <p:spPr/>
        <p:txBody>
          <a:bodyPr rtlCol="0"/>
          <a:lstStyle/>
          <a:p>
            <a:pPr rtl="0"/>
            <a:fld id="{222035F9-9CA8-4C43-8398-338F83485020}" type="datetime1">
              <a:rPr lang="zh-TW" altLang="en-US" noProof="0" smtClean="0"/>
              <a:t>2024/11/9</a:t>
            </a:fld>
            <a:endParaRPr lang="zh-TW" altLang="en-US" noProof="0"/>
          </a:p>
        </p:txBody>
      </p:sp>
      <p:sp>
        <p:nvSpPr>
          <p:cNvPr id="5" name="頁尾預留位置 3"/>
          <p:cNvSpPr>
            <a:spLocks noGrp="1"/>
          </p:cNvSpPr>
          <p:nvPr>
            <p:ph type="ftr" sz="quarter" idx="11"/>
          </p:nvPr>
        </p:nvSpPr>
        <p:spPr/>
        <p:txBody>
          <a:bodyPr rtlCol="0"/>
          <a:lstStyle/>
          <a:p>
            <a:pPr rtl="0"/>
            <a:endParaRPr lang="zh-TW" altLang="en-US" noProof="0"/>
          </a:p>
        </p:txBody>
      </p:sp>
      <p:sp>
        <p:nvSpPr>
          <p:cNvPr id="6" name="投影片編號預留位置 4"/>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日期預留位置 1"/>
          <p:cNvSpPr>
            <a:spLocks noGrp="1"/>
          </p:cNvSpPr>
          <p:nvPr>
            <p:ph type="dt" sz="half" idx="10"/>
          </p:nvPr>
        </p:nvSpPr>
        <p:spPr/>
        <p:txBody>
          <a:bodyPr rtlCol="0"/>
          <a:lstStyle/>
          <a:p>
            <a:pPr rtl="0"/>
            <a:fld id="{C50AB341-88E5-4695-AF9C-180B8CE9CB50}" type="datetime1">
              <a:rPr lang="zh-TW" altLang="en-US" noProof="0" smtClean="0"/>
              <a:t>2024/11/9</a:t>
            </a:fld>
            <a:endParaRPr lang="zh-TW" altLang="en-US" noProof="0"/>
          </a:p>
        </p:txBody>
      </p:sp>
      <p:sp>
        <p:nvSpPr>
          <p:cNvPr id="5" name="頁尾預留位置 2"/>
          <p:cNvSpPr>
            <a:spLocks noGrp="1"/>
          </p:cNvSpPr>
          <p:nvPr>
            <p:ph type="ftr" sz="quarter" idx="11"/>
          </p:nvPr>
        </p:nvSpPr>
        <p:spPr/>
        <p:txBody>
          <a:bodyPr rtlCol="0"/>
          <a:lstStyle/>
          <a:p>
            <a:pPr rtl="0"/>
            <a:endParaRPr lang="zh-TW" altLang="en-US" noProof="0"/>
          </a:p>
        </p:txBody>
      </p:sp>
      <p:sp>
        <p:nvSpPr>
          <p:cNvPr id="6" name="投影片編號預留位置 3"/>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1154954" y="1447800"/>
            <a:ext cx="3401064" cy="1447800"/>
          </a:xfrm>
        </p:spPr>
        <p:txBody>
          <a:bodyPr rtlCol="0" anchor="b"/>
          <a:lstStyle>
            <a:lvl1pPr algn="l">
              <a:defRPr sz="2400" b="0"/>
            </a:lvl1pPr>
          </a:lstStyle>
          <a:p>
            <a:pPr rtl="0"/>
            <a:r>
              <a:rPr lang="zh-TW" altLang="en-US" noProof="0"/>
              <a:t>按一下以編輯母片標題樣式</a:t>
            </a:r>
          </a:p>
        </p:txBody>
      </p:sp>
      <p:sp>
        <p:nvSpPr>
          <p:cNvPr id="3" name="內容預留位置 2"/>
          <p:cNvSpPr>
            <a:spLocks noGrp="1"/>
          </p:cNvSpPr>
          <p:nvPr>
            <p:ph idx="1" hasCustomPrompt="1"/>
          </p:nvPr>
        </p:nvSpPr>
        <p:spPr>
          <a:xfrm>
            <a:off x="4784616" y="1447800"/>
            <a:ext cx="5195997" cy="4572000"/>
          </a:xfrm>
        </p:spPr>
        <p:txBody>
          <a:bodyPr rtlCol="0"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文字預留位置 3"/>
          <p:cNvSpPr>
            <a:spLocks noGrp="1"/>
          </p:cNvSpPr>
          <p:nvPr>
            <p:ph type="body" sz="half" idx="2" hasCustomPrompt="1"/>
          </p:nvPr>
        </p:nvSpPr>
        <p:spPr>
          <a:xfrm>
            <a:off x="1154954" y="3129280"/>
            <a:ext cx="3401063" cy="2895599"/>
          </a:xfrm>
        </p:spPr>
        <p:txBody>
          <a:bodyPr rtlCol="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7" name="日期預留位置 4"/>
          <p:cNvSpPr>
            <a:spLocks noGrp="1"/>
          </p:cNvSpPr>
          <p:nvPr>
            <p:ph type="dt" sz="half" idx="10"/>
          </p:nvPr>
        </p:nvSpPr>
        <p:spPr/>
        <p:txBody>
          <a:bodyPr rtlCol="0"/>
          <a:lstStyle/>
          <a:p>
            <a:pPr rtl="0"/>
            <a:fld id="{6F5ECAD9-D6FD-4BFD-A16E-5F16D55F8CA3}" type="datetime1">
              <a:rPr lang="zh-TW" altLang="en-US" noProof="0" smtClean="0"/>
              <a:t>2024/11/9</a:t>
            </a:fld>
            <a:endParaRPr lang="zh-TW" altLang="en-US" noProof="0"/>
          </a:p>
        </p:txBody>
      </p:sp>
      <p:sp>
        <p:nvSpPr>
          <p:cNvPr id="5" name="頁尾預留位置 5"/>
          <p:cNvSpPr>
            <a:spLocks noGrp="1"/>
          </p:cNvSpPr>
          <p:nvPr>
            <p:ph type="ftr" sz="quarter" idx="11"/>
          </p:nvPr>
        </p:nvSpPr>
        <p:spPr/>
        <p:txBody>
          <a:bodyPr rtlCol="0"/>
          <a:lstStyle/>
          <a:p>
            <a:pPr rtl="0"/>
            <a:endParaRPr lang="zh-TW" altLang="en-US" noProof="0"/>
          </a:p>
        </p:txBody>
      </p:sp>
      <p:sp>
        <p:nvSpPr>
          <p:cNvPr id="6" name="投影片編號預留位置 6"/>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153907" y="1854192"/>
            <a:ext cx="5092906" cy="1574808"/>
          </a:xfrm>
        </p:spPr>
        <p:txBody>
          <a:bodyPr rtlCol="0" anchor="b">
            <a:normAutofit/>
          </a:bodyPr>
          <a:lstStyle>
            <a:lvl1pPr algn="l">
              <a:defRPr sz="3600" b="0"/>
            </a:lvl1pPr>
          </a:lstStyle>
          <a:p>
            <a:pPr rtl="0"/>
            <a:r>
              <a:rPr lang="zh-TW" altLang="en-US" noProof="0"/>
              <a:t>按一下以編輯母片標題樣式</a:t>
            </a:r>
          </a:p>
        </p:txBody>
      </p:sp>
      <p:sp>
        <p:nvSpPr>
          <p:cNvPr id="3" name="圖片預留位置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TW" altLang="en-US" noProof="0"/>
              <a:t>按一下圖示以新增圖片</a:t>
            </a:r>
          </a:p>
        </p:txBody>
      </p:sp>
      <p:sp>
        <p:nvSpPr>
          <p:cNvPr id="4" name="文字預留位置 3"/>
          <p:cNvSpPr>
            <a:spLocks noGrp="1"/>
          </p:cNvSpPr>
          <p:nvPr>
            <p:ph type="body" sz="half" idx="2" hasCustomPrompt="1"/>
          </p:nvPr>
        </p:nvSpPr>
        <p:spPr>
          <a:xfrm>
            <a:off x="1154954" y="3657600"/>
            <a:ext cx="5084979" cy="1371600"/>
          </a:xfrm>
        </p:spPr>
        <p:txBody>
          <a:bodyPr rtlCol="0">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5" name="日期預留位置 4"/>
          <p:cNvSpPr>
            <a:spLocks noGrp="1"/>
          </p:cNvSpPr>
          <p:nvPr>
            <p:ph type="dt" sz="half" idx="10"/>
          </p:nvPr>
        </p:nvSpPr>
        <p:spPr/>
        <p:txBody>
          <a:bodyPr rtlCol="0"/>
          <a:lstStyle/>
          <a:p>
            <a:pPr rtl="0"/>
            <a:fld id="{B2F88ED0-6C22-4956-AE15-A81D849C201A}" type="datetime1">
              <a:rPr lang="zh-TW" altLang="en-US" noProof="0" smtClean="0"/>
              <a:t>2024/11/9</a:t>
            </a:fld>
            <a:endParaRPr lang="zh-TW" altLang="en-US" noProof="0"/>
          </a:p>
        </p:txBody>
      </p:sp>
      <p:sp>
        <p:nvSpPr>
          <p:cNvPr id="6" name="頁尾預留位置 5"/>
          <p:cNvSpPr>
            <a:spLocks noGrp="1"/>
          </p:cNvSpPr>
          <p:nvPr>
            <p:ph type="ftr" sz="quarter" idx="11"/>
          </p:nvPr>
        </p:nvSpPr>
        <p:spPr/>
        <p:txBody>
          <a:bodyPr rtlCol="0"/>
          <a:lstStyle/>
          <a:p>
            <a:pPr rtl="0"/>
            <a:endParaRPr lang="zh-TW" altLang="en-US" noProof="0"/>
          </a:p>
        </p:txBody>
      </p:sp>
      <p:sp>
        <p:nvSpPr>
          <p:cNvPr id="7" name="投影片編號預留位置 6"/>
          <p:cNvSpPr>
            <a:spLocks noGrp="1"/>
          </p:cNvSpPr>
          <p:nvPr>
            <p:ph type="sldNum" sz="quarter" idx="12"/>
          </p:nvPr>
        </p:nvSpPr>
        <p:spPr/>
        <p:txBody>
          <a:bodyPr rtlCol="0"/>
          <a:lstStyle/>
          <a:p>
            <a:pPr rtl="0"/>
            <a:fld id="{D57F1E4F-1CFF-5643-939E-02111984F565}" type="slidenum">
              <a:rPr lang="en-US" altLang="zh-TW" noProof="0" smtClean="0"/>
              <a:t>‹#›</a:t>
            </a:fld>
            <a:endParaRPr lang="zh-TW" altLang="en-US"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圖片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圖片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橢圓​​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圖片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圖片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矩形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標題預留位置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pPr rtl="0"/>
            <a:r>
              <a:rPr lang="zh-TW" altLang="en-US" noProof="0"/>
              <a:t>按一下以編輯母片標題樣式</a:t>
            </a:r>
          </a:p>
        </p:txBody>
      </p:sp>
      <p:sp>
        <p:nvSpPr>
          <p:cNvPr id="3" name="文字預留位置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日期預留位置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latin typeface="Microsoft JhengHei UI" panose="020B0604030504040204" pitchFamily="34" charset="-120"/>
                <a:ea typeface="Microsoft JhengHei UI" panose="020B0604030504040204" pitchFamily="34" charset="-120"/>
              </a:defRPr>
            </a:lvl1pPr>
          </a:lstStyle>
          <a:p>
            <a:fld id="{A141C034-1ADD-40A9-A8AC-989DC9A02B2F}" type="datetime1">
              <a:rPr lang="zh-TW" altLang="en-US" smtClean="0"/>
              <a:t>2024/11/9</a:t>
            </a:fld>
            <a:endParaRPr lang="zh-TW" altLang="en-US" dirty="0"/>
          </a:p>
        </p:txBody>
      </p:sp>
      <p:sp>
        <p:nvSpPr>
          <p:cNvPr id="5" name="頁尾預留位置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latin typeface="Microsoft JhengHei UI" panose="020B0604030504040204" pitchFamily="34" charset="-120"/>
                <a:ea typeface="Microsoft JhengHei UI" panose="020B0604030504040204" pitchFamily="34" charset="-120"/>
              </a:defRPr>
            </a:lvl1pPr>
          </a:lstStyle>
          <a:p>
            <a:endParaRPr lang="zh-TW" altLang="en-US"/>
          </a:p>
        </p:txBody>
      </p:sp>
      <p:sp>
        <p:nvSpPr>
          <p:cNvPr id="6" name="投影片編號預留位置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latin typeface="Microsoft JhengHei UI" panose="020B0604030504040204" pitchFamily="34" charset="-120"/>
                <a:ea typeface="Microsoft JhengHei UI" panose="020B0604030504040204" pitchFamily="34" charset="-120"/>
              </a:defRPr>
            </a:lvl1pPr>
          </a:lstStyle>
          <a:p>
            <a:fld id="{D57F1E4F-1CFF-5643-939E-02111984F565}" type="slidenum">
              <a:rPr lang="en-US" altLang="zh-TW" smtClean="0"/>
              <a:pPr/>
              <a:t>‹#›</a:t>
            </a:fld>
            <a:endParaRPr lang="zh-TW" alt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icrosoft JhengHei UI" panose="020B0604030504040204" pitchFamily="34" charset="-120"/>
          <a:ea typeface="Microsoft JhengHei UI" panose="020B0604030504040204" pitchFamily="34" charset="-120"/>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icrosoft JhengHei UI" panose="020B0604030504040204" pitchFamily="34" charset="-120"/>
          <a:ea typeface="Microsoft JhengHei UI" panose="020B0604030504040204" pitchFamily="34" charset="-120"/>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icrosoft JhengHei UI" panose="020B0604030504040204" pitchFamily="34" charset="-120"/>
          <a:ea typeface="Microsoft JhengHei UI" panose="020B0604030504040204" pitchFamily="34" charset="-120"/>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icrosoft JhengHei UI" panose="020B0604030504040204" pitchFamily="34" charset="-120"/>
          <a:ea typeface="Microsoft JhengHei UI" panose="020B0604030504040204" pitchFamily="34" charset="-120"/>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icrosoft JhengHei UI" panose="020B0604030504040204" pitchFamily="34" charset="-120"/>
          <a:ea typeface="Microsoft JhengHei UI" panose="020B0604030504040204" pitchFamily="34" charset="-120"/>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icrosoft JhengHei UI" panose="020B0604030504040204" pitchFamily="34" charset="-120"/>
          <a:ea typeface="Microsoft JhengHei UI" panose="020B0604030504040204" pitchFamily="34" charset="-120"/>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luarn@mail.ntust.edu.tw"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2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51.png"/></Relationships>
</file>

<file path=ppt/slides/_rels/slide2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hyperlink" Target="https://ithelp.ithome.com.tw/articles/10191528"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1.jpeg"/></Relationships>
</file>

<file path=ppt/slides/_rels/slide3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hyperlink" Target="https://playground.tensorflow.org/" TargetMode="External"/><Relationship Id="rId4" Type="http://schemas.openxmlformats.org/officeDocument/2006/relationships/image" Target="../media/image53.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56.gif"/><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58.gif"/><Relationship Id="rId4" Type="http://schemas.openxmlformats.org/officeDocument/2006/relationships/image" Target="../media/image57.gif"/></Relationships>
</file>

<file path=ppt/slides/_rels/slide35.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35.xml"/><Relationship Id="rId1" Type="http://schemas.openxmlformats.org/officeDocument/2006/relationships/slideLayout" Target="../slideLayouts/slideLayout4.xml"/><Relationship Id="rId6" Type="http://schemas.openxmlformats.org/officeDocument/2006/relationships/image" Target="../media/image61.gif"/><Relationship Id="rId5" Type="http://schemas.openxmlformats.org/officeDocument/2006/relationships/image" Target="../media/image60.gif"/><Relationship Id="rId4" Type="http://schemas.openxmlformats.org/officeDocument/2006/relationships/image" Target="../media/image59.gi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7.xml"/><Relationship Id="rId1" Type="http://schemas.openxmlformats.org/officeDocument/2006/relationships/slideLayout" Target="../slideLayouts/slideLayout4.xml"/><Relationship Id="rId5" Type="http://schemas.openxmlformats.org/officeDocument/2006/relationships/image" Target="../media/image64.png"/><Relationship Id="rId4" Type="http://schemas.openxmlformats.org/officeDocument/2006/relationships/image" Target="../media/image63.png"/></Relationships>
</file>

<file path=ppt/slides/_rels/slide3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8.xml"/><Relationship Id="rId1" Type="http://schemas.openxmlformats.org/officeDocument/2006/relationships/slideLayout" Target="../slideLayouts/slideLayout4.xml"/><Relationship Id="rId5" Type="http://schemas.openxmlformats.org/officeDocument/2006/relationships/image" Target="../media/image67.png"/><Relationship Id="rId4" Type="http://schemas.openxmlformats.org/officeDocument/2006/relationships/image" Target="../media/image66.png"/></Relationships>
</file>

<file path=ppt/slides/_rels/slide39.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39.xml"/><Relationship Id="rId1" Type="http://schemas.openxmlformats.org/officeDocument/2006/relationships/slideLayout" Target="../slideLayouts/slideLayout4.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41.xml"/><Relationship Id="rId1" Type="http://schemas.openxmlformats.org/officeDocument/2006/relationships/slideLayout" Target="../slideLayouts/slideLayout4.xml"/><Relationship Id="rId5" Type="http://schemas.openxmlformats.org/officeDocument/2006/relationships/image" Target="../media/image74.png"/><Relationship Id="rId4" Type="http://schemas.openxmlformats.org/officeDocument/2006/relationships/image" Target="../media/image73.png"/></Relationships>
</file>

<file path=ppt/slides/_rels/slide42.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42.xml"/><Relationship Id="rId1" Type="http://schemas.openxmlformats.org/officeDocument/2006/relationships/slideLayout" Target="../slideLayouts/slideLayout4.xml"/><Relationship Id="rId5" Type="http://schemas.openxmlformats.org/officeDocument/2006/relationships/image" Target="../media/image77.png"/><Relationship Id="rId4" Type="http://schemas.openxmlformats.org/officeDocument/2006/relationships/image" Target="../media/image76.png"/></Relationships>
</file>

<file path=ppt/slides/_rels/slide43.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43.xml"/><Relationship Id="rId1" Type="http://schemas.openxmlformats.org/officeDocument/2006/relationships/slideLayout" Target="../slideLayouts/slideLayout4.xml"/><Relationship Id="rId4" Type="http://schemas.openxmlformats.org/officeDocument/2006/relationships/image" Target="../media/image79.png"/></Relationships>
</file>

<file path=ppt/slides/_rels/slide4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44.xml"/><Relationship Id="rId1" Type="http://schemas.openxmlformats.org/officeDocument/2006/relationships/slideLayout" Target="../slideLayouts/slideLayout4.xml"/><Relationship Id="rId5" Type="http://schemas.openxmlformats.org/officeDocument/2006/relationships/image" Target="../media/image82.png"/><Relationship Id="rId4" Type="http://schemas.openxmlformats.org/officeDocument/2006/relationships/image" Target="../media/image81.png"/></Relationships>
</file>

<file path=ppt/slides/_rels/slide45.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45.xml"/><Relationship Id="rId1" Type="http://schemas.openxmlformats.org/officeDocument/2006/relationships/slideLayout" Target="../slideLayouts/slideLayout4.xml"/><Relationship Id="rId5" Type="http://schemas.openxmlformats.org/officeDocument/2006/relationships/image" Target="../media/image85.png"/><Relationship Id="rId4" Type="http://schemas.openxmlformats.org/officeDocument/2006/relationships/image" Target="../media/image84.png"/></Relationships>
</file>

<file path=ppt/slides/_rels/slide46.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48.xml"/><Relationship Id="rId1" Type="http://schemas.openxmlformats.org/officeDocument/2006/relationships/slideLayout" Target="../slideLayouts/slideLayout4.xml"/><Relationship Id="rId4" Type="http://schemas.openxmlformats.org/officeDocument/2006/relationships/image" Target="../media/image89.png"/></Relationships>
</file>

<file path=ppt/slides/_rels/slide49.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50.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56.xml"/><Relationship Id="rId1" Type="http://schemas.openxmlformats.org/officeDocument/2006/relationships/slideLayout" Target="../slideLayouts/slideLayout4.xml"/><Relationship Id="rId4" Type="http://schemas.openxmlformats.org/officeDocument/2006/relationships/image" Target="../media/image98.png"/></Relationships>
</file>

<file path=ppt/slides/_rels/slide57.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61.xml"/><Relationship Id="rId1" Type="http://schemas.openxmlformats.org/officeDocument/2006/relationships/slideLayout" Target="../slideLayouts/slideLayout4.xml"/><Relationship Id="rId4" Type="http://schemas.openxmlformats.org/officeDocument/2006/relationships/image" Target="../media/image103.png"/></Relationships>
</file>

<file path=ppt/slides/_rels/slide62.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70.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70.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72.xml"/><Relationship Id="rId1" Type="http://schemas.openxmlformats.org/officeDocument/2006/relationships/slideLayout" Target="../slideLayouts/slideLayout4.xml"/><Relationship Id="rId4" Type="http://schemas.openxmlformats.org/officeDocument/2006/relationships/image" Target="../media/image114.png"/></Relationships>
</file>

<file path=ppt/slides/_rels/slide73.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73.xml"/><Relationship Id="rId1" Type="http://schemas.openxmlformats.org/officeDocument/2006/relationships/slideLayout" Target="../slideLayouts/slideLayout4.xml"/><Relationship Id="rId4" Type="http://schemas.openxmlformats.org/officeDocument/2006/relationships/image" Target="../media/image116.png"/></Relationships>
</file>

<file path=ppt/slides/_rels/slide7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75.xml"/><Relationship Id="rId1" Type="http://schemas.openxmlformats.org/officeDocument/2006/relationships/slideLayout" Target="../slideLayouts/slideLayout4.xml"/><Relationship Id="rId4" Type="http://schemas.openxmlformats.org/officeDocument/2006/relationships/image" Target="../media/image118.png"/></Relationships>
</file>

<file path=ppt/slides/_rels/slide76.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notesSlide" Target="../notesSlides/notesSlide76.xml"/><Relationship Id="rId1" Type="http://schemas.openxmlformats.org/officeDocument/2006/relationships/slideLayout" Target="../slideLayouts/slideLayout4.xml"/><Relationship Id="rId6" Type="http://schemas.openxmlformats.org/officeDocument/2006/relationships/image" Target="../media/image122.png"/><Relationship Id="rId5" Type="http://schemas.openxmlformats.org/officeDocument/2006/relationships/image" Target="../media/image121.png"/><Relationship Id="rId4" Type="http://schemas.openxmlformats.org/officeDocument/2006/relationships/image" Target="../media/image120.png"/></Relationships>
</file>

<file path=ppt/slides/_rels/slide77.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notesSlide" Target="../notesSlides/notesSlide79.xml"/><Relationship Id="rId1" Type="http://schemas.openxmlformats.org/officeDocument/2006/relationships/slideLayout" Target="../slideLayouts/slideLayout4.xml"/><Relationship Id="rId4" Type="http://schemas.openxmlformats.org/officeDocument/2006/relationships/image" Target="../media/image120.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82.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84.xml"/><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3" Type="http://schemas.openxmlformats.org/officeDocument/2006/relationships/hyperlink" Target="https://www.youtube.com/watch?v=-P28LKWTzrI" TargetMode="External"/><Relationship Id="rId2" Type="http://schemas.openxmlformats.org/officeDocument/2006/relationships/image" Target="../media/image127.png"/><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8.png"/></Relationships>
</file>

<file path=ppt/slides/_rels/slide8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3" Type="http://schemas.openxmlformats.org/officeDocument/2006/relationships/image" Target="../media/image129.jpeg"/><Relationship Id="rId2" Type="http://schemas.openxmlformats.org/officeDocument/2006/relationships/notesSlide" Target="../notesSlides/notesSlide8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736386" y="461042"/>
            <a:ext cx="10719227" cy="2997165"/>
          </a:xfrm>
        </p:spPr>
        <p:txBody>
          <a:bodyPr rtlCol="0">
            <a:noAutofit/>
          </a:bodyPr>
          <a:lstStyle/>
          <a:p>
            <a:pPr algn="ctr"/>
            <a:r>
              <a:rPr lang="en-US" altLang="zh-TW" sz="6600" b="1" dirty="0">
                <a:solidFill>
                  <a:schemeClr val="tx1"/>
                </a:solidFill>
                <a:effectLst>
                  <a:outerShdw blurRad="38100" dist="38100" dir="2700000" algn="tl">
                    <a:srgbClr val="000000">
                      <a:alpha val="43137"/>
                    </a:srgbClr>
                  </a:outerShdw>
                </a:effectLst>
              </a:rPr>
              <a:t>Introduction to </a:t>
            </a:r>
            <a:br>
              <a:rPr lang="en-US" altLang="zh-TW" sz="6600" b="1" dirty="0">
                <a:solidFill>
                  <a:schemeClr val="tx1"/>
                </a:solidFill>
                <a:effectLst>
                  <a:outerShdw blurRad="38100" dist="38100" dir="2700000" algn="tl">
                    <a:srgbClr val="000000">
                      <a:alpha val="43137"/>
                    </a:srgbClr>
                  </a:outerShdw>
                </a:effectLst>
              </a:rPr>
            </a:br>
            <a:r>
              <a:rPr lang="en-US" altLang="zh-TW" sz="6600" b="1" dirty="0">
                <a:solidFill>
                  <a:schemeClr val="tx1"/>
                </a:solidFill>
                <a:effectLst>
                  <a:outerShdw blurRad="38100" dist="38100" dir="2700000" algn="tl">
                    <a:srgbClr val="000000">
                      <a:alpha val="43137"/>
                    </a:srgbClr>
                  </a:outerShdw>
                </a:effectLst>
              </a:rPr>
              <a:t>Artificial Intelligence                                                </a:t>
            </a:r>
            <a:r>
              <a:rPr lang="en-US" altLang="zh-TW" sz="4400" b="1" dirty="0">
                <a:solidFill>
                  <a:srgbClr val="FFCCCC"/>
                </a:solidFill>
                <a:effectLst>
                  <a:outerShdw blurRad="38100" dist="38100" dir="2700000" algn="tl">
                    <a:srgbClr val="000000">
                      <a:alpha val="43137"/>
                    </a:srgbClr>
                  </a:outerShdw>
                </a:effectLst>
              </a:rPr>
              <a:t>Applications and Practices</a:t>
            </a:r>
            <a:endParaRPr lang="zh-TW" altLang="en-US" sz="6600" b="1" dirty="0">
              <a:solidFill>
                <a:srgbClr val="FFCCCC"/>
              </a:solidFill>
              <a:effectLst>
                <a:outerShdw blurRad="38100" dist="38100" dir="2700000" algn="tl">
                  <a:srgbClr val="000000">
                    <a:alpha val="43137"/>
                  </a:srgbClr>
                </a:outerShdw>
              </a:effectLst>
            </a:endParaRPr>
          </a:p>
        </p:txBody>
      </p:sp>
      <p:sp>
        <p:nvSpPr>
          <p:cNvPr id="3" name="副標題 2">
            <a:extLst>
              <a:ext uri="{FF2B5EF4-FFF2-40B4-BE49-F238E27FC236}">
                <a16:creationId xmlns:a16="http://schemas.microsoft.com/office/drawing/2014/main" id="{B4CA222A-88BC-48F4-9AE8-2115B7D1E6DC}"/>
              </a:ext>
            </a:extLst>
          </p:cNvPr>
          <p:cNvSpPr>
            <a:spLocks noGrp="1"/>
          </p:cNvSpPr>
          <p:nvPr>
            <p:ph type="subTitle" idx="1"/>
          </p:nvPr>
        </p:nvSpPr>
        <p:spPr>
          <a:xfrm>
            <a:off x="2827285" y="4044508"/>
            <a:ext cx="7172324" cy="1461973"/>
          </a:xfrm>
        </p:spPr>
        <p:txBody>
          <a:bodyPr rtlCol="0">
            <a:normAutofit/>
          </a:bodyPr>
          <a:lstStyle/>
          <a:p>
            <a:r>
              <a:rPr lang="en-US" altLang="zh-TW" sz="4800" b="1" dirty="0">
                <a:solidFill>
                  <a:schemeClr val="tx1"/>
                </a:solidFill>
                <a:effectLst>
                  <a:outerShdw blurRad="38100" dist="38100" dir="2700000" algn="tl">
                    <a:srgbClr val="000000">
                      <a:alpha val="43137"/>
                    </a:srgbClr>
                  </a:outerShdw>
                </a:effectLst>
              </a:rPr>
              <a:t>Machine Learning</a:t>
            </a:r>
          </a:p>
        </p:txBody>
      </p:sp>
      <p:sp>
        <p:nvSpPr>
          <p:cNvPr id="4" name="矩形 6">
            <a:extLst>
              <a:ext uri="{FF2B5EF4-FFF2-40B4-BE49-F238E27FC236}">
                <a16:creationId xmlns:a16="http://schemas.microsoft.com/office/drawing/2014/main" id="{1C323644-DAB9-33BD-BBD1-C5A360E05F5C}"/>
              </a:ext>
            </a:extLst>
          </p:cNvPr>
          <p:cNvSpPr/>
          <p:nvPr/>
        </p:nvSpPr>
        <p:spPr>
          <a:xfrm>
            <a:off x="4099531" y="5227013"/>
            <a:ext cx="3992935" cy="923330"/>
          </a:xfrm>
          <a:prstGeom prst="rect">
            <a:avLst/>
          </a:prstGeom>
        </p:spPr>
        <p:txBody>
          <a:bodyPr wrap="square">
            <a:spAutoFit/>
          </a:bodyPr>
          <a:lstStyle>
            <a:defPPr rtl="0">
              <a:defRPr lang="zh-tw"/>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TW" dirty="0">
                <a:solidFill>
                  <a:srgbClr val="FFCCFF"/>
                </a:solidFill>
                <a:latin typeface="Hack" panose="020B0609030202020204" pitchFamily="49" charset="0"/>
                <a:ea typeface="Hack" panose="020B0609030202020204" pitchFamily="49" charset="0"/>
                <a:cs typeface="Hack" panose="020B0609030202020204" pitchFamily="49" charset="0"/>
              </a:rPr>
              <a:t>Prof. Pin Luarn</a:t>
            </a:r>
          </a:p>
          <a:p>
            <a:pPr algn="ctr"/>
            <a:r>
              <a:rPr lang="en-US" altLang="zh-TW" dirty="0">
                <a:solidFill>
                  <a:srgbClr val="FFCCFF"/>
                </a:solidFill>
                <a:latin typeface="Hack" panose="020B0609030202020204" pitchFamily="49" charset="0"/>
                <a:ea typeface="Hack" panose="020B0609030202020204" pitchFamily="49" charset="0"/>
                <a:cs typeface="Hack" panose="020B0609030202020204" pitchFamily="49" charset="0"/>
              </a:rPr>
              <a:t>luarn@yahoo.com</a:t>
            </a:r>
          </a:p>
          <a:p>
            <a:pPr algn="ctr"/>
            <a:r>
              <a:rPr lang="en-US" altLang="zh-TW" dirty="0">
                <a:solidFill>
                  <a:srgbClr val="FFCCFF"/>
                </a:solidFill>
                <a:latin typeface="Hack" panose="020B0609030202020204" pitchFamily="49" charset="0"/>
                <a:ea typeface="Hack" panose="020B0609030202020204" pitchFamily="49" charset="0"/>
                <a:cs typeface="Hack" panose="020B0609030202020204" pitchFamily="49" charset="0"/>
                <a:hlinkClick r:id="rId3">
                  <a:extLst>
                    <a:ext uri="{A12FA001-AC4F-418D-AE19-62706E023703}">
                      <ahyp:hlinkClr xmlns:ahyp="http://schemas.microsoft.com/office/drawing/2018/hyperlinkcolor" val="tx"/>
                    </a:ext>
                  </a:extLst>
                </a:hlinkClick>
              </a:rPr>
              <a:t>luarn@mail.ntust.edu.tw</a:t>
            </a:r>
          </a:p>
        </p:txBody>
      </p:sp>
    </p:spTree>
    <p:extLst>
      <p:ext uri="{BB962C8B-B14F-4D97-AF65-F5344CB8AC3E}">
        <p14:creationId xmlns:p14="http://schemas.microsoft.com/office/powerpoint/2010/main" val="206802244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1983230" y="1764209"/>
            <a:ext cx="8926305" cy="3329581"/>
          </a:xfrm>
        </p:spPr>
        <p:txBody>
          <a:bodyPr rtlCol="0">
            <a:noAutofit/>
          </a:bodyPr>
          <a:lstStyle/>
          <a:p>
            <a:br>
              <a:rPr lang="en-US" altLang="zh-TW" sz="6000" dirty="0"/>
            </a:br>
            <a:r>
              <a:rPr lang="en-US" altLang="zh-TW" sz="6000" dirty="0"/>
              <a:t>Naïve Bayes Algorithm</a:t>
            </a:r>
            <a:endParaRPr lang="zh-TW" altLang="en-US" sz="6000"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73013547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2382179" y="1229783"/>
            <a:ext cx="6959785" cy="821572"/>
          </a:xfrm>
          <a:prstGeom prst="rect">
            <a:avLst/>
          </a:prstGeom>
          <a:noFill/>
        </p:spPr>
        <p:txBody>
          <a:bodyPr wrap="square" rtlCol="0">
            <a:spAutoFit/>
          </a:bodyPr>
          <a:lstStyle/>
          <a:p>
            <a:pPr algn="ctr">
              <a:lnSpc>
                <a:spcPct val="150000"/>
              </a:lnSpc>
            </a:pPr>
            <a:r>
              <a:rPr lang="en-US" altLang="zh-TW" sz="3600" dirty="0">
                <a:latin typeface="微軟正黑體" panose="020B0604030504040204" pitchFamily="34" charset="-120"/>
                <a:ea typeface="微軟正黑體" panose="020B0604030504040204" pitchFamily="34" charset="-120"/>
              </a:rPr>
              <a:t>Detecting Spam e-mails</a:t>
            </a:r>
            <a:endParaRPr lang="zh-TW" altLang="en-US" sz="7200" b="1"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Naïve Bayes Algorithm</a:t>
            </a:r>
            <a:endParaRPr lang="en-US" altLang="zh-TW" dirty="0"/>
          </a:p>
        </p:txBody>
      </p:sp>
      <p:pic>
        <p:nvPicPr>
          <p:cNvPr id="6" name="圖片 5">
            <a:extLst>
              <a:ext uri="{FF2B5EF4-FFF2-40B4-BE49-F238E27FC236}">
                <a16:creationId xmlns:a16="http://schemas.microsoft.com/office/drawing/2014/main" id="{0BEEDB1B-3311-47DC-8254-AD8E3A86971E}"/>
              </a:ext>
            </a:extLst>
          </p:cNvPr>
          <p:cNvPicPr>
            <a:picLocks noChangeAspect="1"/>
          </p:cNvPicPr>
          <p:nvPr/>
        </p:nvPicPr>
        <p:blipFill>
          <a:blip r:embed="rId3"/>
          <a:stretch>
            <a:fillRect/>
          </a:stretch>
        </p:blipFill>
        <p:spPr>
          <a:xfrm>
            <a:off x="0" y="2483543"/>
            <a:ext cx="12192000" cy="4002517"/>
          </a:xfrm>
          <a:prstGeom prst="rect">
            <a:avLst/>
          </a:prstGeom>
        </p:spPr>
      </p:pic>
      <p:pic>
        <p:nvPicPr>
          <p:cNvPr id="7" name="圖片 6">
            <a:extLst>
              <a:ext uri="{FF2B5EF4-FFF2-40B4-BE49-F238E27FC236}">
                <a16:creationId xmlns:a16="http://schemas.microsoft.com/office/drawing/2014/main" id="{DA0746FE-E121-4E12-9093-09626D2620D6}"/>
              </a:ext>
            </a:extLst>
          </p:cNvPr>
          <p:cNvPicPr>
            <a:picLocks noChangeAspect="1"/>
          </p:cNvPicPr>
          <p:nvPr/>
        </p:nvPicPr>
        <p:blipFill>
          <a:blip r:embed="rId4"/>
          <a:stretch>
            <a:fillRect/>
          </a:stretch>
        </p:blipFill>
        <p:spPr>
          <a:xfrm>
            <a:off x="2313414" y="2528370"/>
            <a:ext cx="1060071" cy="525544"/>
          </a:xfrm>
          <a:prstGeom prst="rect">
            <a:avLst/>
          </a:prstGeom>
        </p:spPr>
      </p:pic>
      <p:pic>
        <p:nvPicPr>
          <p:cNvPr id="8" name="圖片 7">
            <a:extLst>
              <a:ext uri="{FF2B5EF4-FFF2-40B4-BE49-F238E27FC236}">
                <a16:creationId xmlns:a16="http://schemas.microsoft.com/office/drawing/2014/main" id="{8A2BD6B0-3065-41DA-893C-65AC0AE34466}"/>
              </a:ext>
            </a:extLst>
          </p:cNvPr>
          <p:cNvPicPr>
            <a:picLocks noChangeAspect="1"/>
          </p:cNvPicPr>
          <p:nvPr/>
        </p:nvPicPr>
        <p:blipFill>
          <a:blip r:embed="rId5"/>
          <a:stretch>
            <a:fillRect/>
          </a:stretch>
        </p:blipFill>
        <p:spPr>
          <a:xfrm>
            <a:off x="0" y="2144089"/>
            <a:ext cx="12192000" cy="4521474"/>
          </a:xfrm>
          <a:prstGeom prst="rect">
            <a:avLst/>
          </a:prstGeom>
        </p:spPr>
      </p:pic>
      <p:pic>
        <p:nvPicPr>
          <p:cNvPr id="9" name="圖片 8">
            <a:extLst>
              <a:ext uri="{FF2B5EF4-FFF2-40B4-BE49-F238E27FC236}">
                <a16:creationId xmlns:a16="http://schemas.microsoft.com/office/drawing/2014/main" id="{8D347E70-D81F-47C3-9FC7-ACF0443D91A0}"/>
              </a:ext>
            </a:extLst>
          </p:cNvPr>
          <p:cNvPicPr>
            <a:picLocks noChangeAspect="1"/>
          </p:cNvPicPr>
          <p:nvPr/>
        </p:nvPicPr>
        <p:blipFill>
          <a:blip r:embed="rId6"/>
          <a:stretch>
            <a:fillRect/>
          </a:stretch>
        </p:blipFill>
        <p:spPr>
          <a:xfrm>
            <a:off x="-21996" y="2301823"/>
            <a:ext cx="12192000" cy="4184237"/>
          </a:xfrm>
          <a:prstGeom prst="rect">
            <a:avLst/>
          </a:prstGeom>
        </p:spPr>
      </p:pic>
      <p:pic>
        <p:nvPicPr>
          <p:cNvPr id="10" name="圖片 9">
            <a:extLst>
              <a:ext uri="{FF2B5EF4-FFF2-40B4-BE49-F238E27FC236}">
                <a16:creationId xmlns:a16="http://schemas.microsoft.com/office/drawing/2014/main" id="{7681F3D2-3978-4617-A4E1-9A0880C533CE}"/>
              </a:ext>
            </a:extLst>
          </p:cNvPr>
          <p:cNvPicPr>
            <a:picLocks noChangeAspect="1"/>
          </p:cNvPicPr>
          <p:nvPr/>
        </p:nvPicPr>
        <p:blipFill>
          <a:blip r:embed="rId7"/>
          <a:stretch>
            <a:fillRect/>
          </a:stretch>
        </p:blipFill>
        <p:spPr>
          <a:xfrm>
            <a:off x="7928409" y="2800568"/>
            <a:ext cx="3900353" cy="2597603"/>
          </a:xfrm>
          <a:prstGeom prst="rect">
            <a:avLst/>
          </a:prstGeom>
        </p:spPr>
      </p:pic>
      <p:pic>
        <p:nvPicPr>
          <p:cNvPr id="12" name="圖片 11">
            <a:extLst>
              <a:ext uri="{FF2B5EF4-FFF2-40B4-BE49-F238E27FC236}">
                <a16:creationId xmlns:a16="http://schemas.microsoft.com/office/drawing/2014/main" id="{7EED5C31-D9CB-432B-9387-F22F3FDFB126}"/>
              </a:ext>
            </a:extLst>
          </p:cNvPr>
          <p:cNvPicPr>
            <a:picLocks noChangeAspect="1"/>
          </p:cNvPicPr>
          <p:nvPr/>
        </p:nvPicPr>
        <p:blipFill>
          <a:blip r:embed="rId8"/>
          <a:stretch>
            <a:fillRect/>
          </a:stretch>
        </p:blipFill>
        <p:spPr>
          <a:xfrm>
            <a:off x="2843449" y="5398171"/>
            <a:ext cx="4582164" cy="1028844"/>
          </a:xfrm>
          <a:prstGeom prst="rect">
            <a:avLst/>
          </a:prstGeom>
        </p:spPr>
      </p:pic>
      <p:sp>
        <p:nvSpPr>
          <p:cNvPr id="14" name="文字方塊 13">
            <a:extLst>
              <a:ext uri="{FF2B5EF4-FFF2-40B4-BE49-F238E27FC236}">
                <a16:creationId xmlns:a16="http://schemas.microsoft.com/office/drawing/2014/main" id="{63E7CBAC-52BD-4019-9238-5D4EF27365A7}"/>
              </a:ext>
            </a:extLst>
          </p:cNvPr>
          <p:cNvSpPr txBox="1"/>
          <p:nvPr/>
        </p:nvSpPr>
        <p:spPr>
          <a:xfrm>
            <a:off x="7655151" y="4961962"/>
            <a:ext cx="3900353" cy="1287917"/>
          </a:xfrm>
          <a:prstGeom prst="rect">
            <a:avLst/>
          </a:prstGeom>
          <a:solidFill>
            <a:schemeClr val="bg2">
              <a:lumMod val="20000"/>
              <a:lumOff val="80000"/>
            </a:schemeClr>
          </a:solidFill>
        </p:spPr>
        <p:txBody>
          <a:bodyPr wrap="square" rtlCol="0">
            <a:spAutoFit/>
          </a:bodyPr>
          <a:lstStyle/>
          <a:p>
            <a:pPr>
              <a:lnSpc>
                <a:spcPct val="150000"/>
              </a:lnSpc>
            </a:pPr>
            <a:r>
              <a:rPr lang="en-US" altLang="zh-TW" b="1" dirty="0">
                <a:solidFill>
                  <a:schemeClr val="bg1"/>
                </a:solidFill>
                <a:latin typeface="微軟正黑體" panose="020B0604030504040204" pitchFamily="34" charset="-120"/>
                <a:ea typeface="微軟正黑體" panose="020B0604030504040204" pitchFamily="34" charset="-120"/>
              </a:rPr>
              <a:t>Conclusion: If an email contains the word 'cheap,' there is an 80% chance that the email is spam.</a:t>
            </a:r>
            <a:endParaRPr lang="zh-TW" altLang="en-US" sz="4400" b="1"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86187729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ppt_x"/>
                                          </p:val>
                                        </p:tav>
                                        <p:tav tm="100000">
                                          <p:val>
                                            <p:strVal val="#ppt_x"/>
                                          </p:val>
                                        </p:tav>
                                      </p:tavLst>
                                    </p:anim>
                                    <p:anim calcmode="lin" valueType="num">
                                      <p:cBhvr additive="base">
                                        <p:cTn id="2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606009" y="1748681"/>
            <a:ext cx="10778813" cy="1479187"/>
          </a:xfrm>
          <a:prstGeom prst="rect">
            <a:avLst/>
          </a:prstGeom>
          <a:noFill/>
        </p:spPr>
        <p:txBody>
          <a:bodyPr wrap="square" rtlCol="0">
            <a:spAutoFit/>
          </a:bodyPr>
          <a:lstStyle/>
          <a:p>
            <a:pPr algn="ctr">
              <a:lnSpc>
                <a:spcPct val="150000"/>
              </a:lnSpc>
            </a:pPr>
            <a:r>
              <a:rPr lang="en-US" altLang="zh-TW" sz="3200" dirty="0">
                <a:latin typeface="微軟正黑體" panose="020B0604030504040204" pitchFamily="34" charset="-120"/>
                <a:ea typeface="微軟正黑體" panose="020B0604030504040204" pitchFamily="34" charset="-120"/>
              </a:rPr>
              <a:t>By adding other conditions, you can predict the probability of an email</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Naïve Bayes Algorithm</a:t>
            </a:r>
            <a:endParaRPr lang="en-US" altLang="zh-TW" dirty="0"/>
          </a:p>
        </p:txBody>
      </p:sp>
      <p:pic>
        <p:nvPicPr>
          <p:cNvPr id="2" name="圖片 1">
            <a:extLst>
              <a:ext uri="{FF2B5EF4-FFF2-40B4-BE49-F238E27FC236}">
                <a16:creationId xmlns:a16="http://schemas.microsoft.com/office/drawing/2014/main" id="{D7457EA7-FCF1-4D32-AB9E-C6C5917688F8}"/>
              </a:ext>
            </a:extLst>
          </p:cNvPr>
          <p:cNvPicPr>
            <a:picLocks noChangeAspect="1"/>
          </p:cNvPicPr>
          <p:nvPr/>
        </p:nvPicPr>
        <p:blipFill>
          <a:blip r:embed="rId3"/>
          <a:stretch>
            <a:fillRect/>
          </a:stretch>
        </p:blipFill>
        <p:spPr>
          <a:xfrm>
            <a:off x="2050400" y="3409469"/>
            <a:ext cx="7487695" cy="3448531"/>
          </a:xfrm>
          <a:prstGeom prst="rect">
            <a:avLst/>
          </a:prstGeom>
        </p:spPr>
      </p:pic>
    </p:spTree>
    <p:extLst>
      <p:ext uri="{BB962C8B-B14F-4D97-AF65-F5344CB8AC3E}">
        <p14:creationId xmlns:p14="http://schemas.microsoft.com/office/powerpoint/2010/main" val="54075871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1983230" y="1764209"/>
            <a:ext cx="8926305" cy="3329581"/>
          </a:xfrm>
        </p:spPr>
        <p:txBody>
          <a:bodyPr rtlCol="0">
            <a:noAutofit/>
          </a:bodyPr>
          <a:lstStyle/>
          <a:p>
            <a:br>
              <a:rPr lang="en-US" altLang="zh-TW" sz="6000" dirty="0"/>
            </a:br>
            <a:r>
              <a:rPr lang="en-US" altLang="zh-TW" sz="6000" dirty="0"/>
              <a:t>Decision Tree</a:t>
            </a:r>
            <a:endParaRPr lang="zh-TW" altLang="en-US" sz="6000"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01193793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4192408" y="406825"/>
            <a:ext cx="8298296" cy="821572"/>
          </a:xfrm>
          <a:prstGeom prst="rect">
            <a:avLst/>
          </a:prstGeom>
          <a:noFill/>
        </p:spPr>
        <p:txBody>
          <a:bodyPr wrap="square" rtlCol="0">
            <a:spAutoFit/>
          </a:bodyPr>
          <a:lstStyle/>
          <a:p>
            <a:pPr algn="ctr">
              <a:lnSpc>
                <a:spcPct val="150000"/>
              </a:lnSpc>
            </a:pPr>
            <a:r>
              <a:rPr lang="en-US" altLang="zh-TW" sz="3600" dirty="0">
                <a:latin typeface="微軟正黑體" panose="020B0604030504040204" pitchFamily="34" charset="-120"/>
                <a:ea typeface="微軟正黑體" panose="020B0604030504040204" pitchFamily="34" charset="-120"/>
              </a:rPr>
              <a:t>Recommendations for using apps</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Decision Tree</a:t>
            </a:r>
            <a:endParaRPr lang="en-US" altLang="zh-TW" dirty="0"/>
          </a:p>
        </p:txBody>
      </p:sp>
      <p:pic>
        <p:nvPicPr>
          <p:cNvPr id="2" name="圖片 1">
            <a:extLst>
              <a:ext uri="{FF2B5EF4-FFF2-40B4-BE49-F238E27FC236}">
                <a16:creationId xmlns:a16="http://schemas.microsoft.com/office/drawing/2014/main" id="{86AF0821-AEBE-4600-8110-8D539652592B}"/>
              </a:ext>
            </a:extLst>
          </p:cNvPr>
          <p:cNvPicPr>
            <a:picLocks noChangeAspect="1"/>
          </p:cNvPicPr>
          <p:nvPr/>
        </p:nvPicPr>
        <p:blipFill>
          <a:blip r:embed="rId3"/>
          <a:stretch>
            <a:fillRect/>
          </a:stretch>
        </p:blipFill>
        <p:spPr>
          <a:xfrm>
            <a:off x="823762" y="2716893"/>
            <a:ext cx="6258798" cy="4020111"/>
          </a:xfrm>
          <a:prstGeom prst="rect">
            <a:avLst/>
          </a:prstGeom>
        </p:spPr>
      </p:pic>
      <p:sp>
        <p:nvSpPr>
          <p:cNvPr id="14" name="文字方塊 13">
            <a:extLst>
              <a:ext uri="{FF2B5EF4-FFF2-40B4-BE49-F238E27FC236}">
                <a16:creationId xmlns:a16="http://schemas.microsoft.com/office/drawing/2014/main" id="{E80AE155-F5F3-4CD7-950D-60AEA98858D1}"/>
              </a:ext>
            </a:extLst>
          </p:cNvPr>
          <p:cNvSpPr txBox="1"/>
          <p:nvPr/>
        </p:nvSpPr>
        <p:spPr>
          <a:xfrm>
            <a:off x="-226909" y="1696223"/>
            <a:ext cx="10038421" cy="821572"/>
          </a:xfrm>
          <a:prstGeom prst="rect">
            <a:avLst/>
          </a:prstGeom>
          <a:noFill/>
        </p:spPr>
        <p:txBody>
          <a:bodyPr wrap="square" rtlCol="0">
            <a:spAutoFit/>
          </a:bodyPr>
          <a:lstStyle/>
          <a:p>
            <a:pPr algn="ctr">
              <a:lnSpc>
                <a:spcPct val="150000"/>
              </a:lnSpc>
            </a:pPr>
            <a:r>
              <a:rPr lang="en-US" altLang="zh-TW" sz="3600" dirty="0">
                <a:latin typeface="微軟正黑體" panose="020B0604030504040204" pitchFamily="34" charset="-120"/>
                <a:ea typeface="微軟正黑體" panose="020B0604030504040204" pitchFamily="34" charset="-120"/>
              </a:rPr>
              <a:t>Assuming the collected data is as follows:</a:t>
            </a:r>
          </a:p>
        </p:txBody>
      </p:sp>
      <p:sp>
        <p:nvSpPr>
          <p:cNvPr id="7" name="文字方塊 6">
            <a:extLst>
              <a:ext uri="{FF2B5EF4-FFF2-40B4-BE49-F238E27FC236}">
                <a16:creationId xmlns:a16="http://schemas.microsoft.com/office/drawing/2014/main" id="{731AC947-6001-4A1A-8216-407C0C3F7FFE}"/>
              </a:ext>
            </a:extLst>
          </p:cNvPr>
          <p:cNvSpPr txBox="1"/>
          <p:nvPr/>
        </p:nvSpPr>
        <p:spPr>
          <a:xfrm>
            <a:off x="7424691" y="3328368"/>
            <a:ext cx="3781380" cy="3244863"/>
          </a:xfrm>
          <a:prstGeom prst="rect">
            <a:avLst/>
          </a:prstGeom>
          <a:noFill/>
        </p:spPr>
        <p:txBody>
          <a:bodyPr wrap="square" rtlCol="0">
            <a:spAutoFit/>
          </a:bodyPr>
          <a:lstStyle/>
          <a:p>
            <a:pPr>
              <a:lnSpc>
                <a:spcPct val="150000"/>
              </a:lnSpc>
            </a:pPr>
            <a:r>
              <a:rPr lang="en-US" altLang="zh-TW" sz="2800" dirty="0">
                <a:latin typeface="微軟正黑體" panose="020B0604030504040204" pitchFamily="34" charset="-120"/>
                <a:ea typeface="微軟正黑體" panose="020B0604030504040204" pitchFamily="34" charset="-120"/>
              </a:rPr>
              <a:t>Between gender and age, which one is more predictive of the types of apps users download?</a:t>
            </a:r>
          </a:p>
        </p:txBody>
      </p:sp>
    </p:spTree>
    <p:extLst>
      <p:ext uri="{BB962C8B-B14F-4D97-AF65-F5344CB8AC3E}">
        <p14:creationId xmlns:p14="http://schemas.microsoft.com/office/powerpoint/2010/main" val="194588835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2372752" y="1114840"/>
            <a:ext cx="6959785" cy="821572"/>
          </a:xfrm>
          <a:prstGeom prst="rect">
            <a:avLst/>
          </a:prstGeom>
          <a:noFill/>
        </p:spPr>
        <p:txBody>
          <a:bodyPr wrap="square" rtlCol="0">
            <a:spAutoFit/>
          </a:bodyPr>
          <a:lstStyle/>
          <a:p>
            <a:pPr algn="ctr">
              <a:lnSpc>
                <a:spcPct val="150000"/>
              </a:lnSpc>
            </a:pPr>
            <a:r>
              <a:rPr lang="en-US" altLang="zh-TW" sz="3600" dirty="0">
                <a:latin typeface="微軟正黑體" panose="020B0604030504040204" pitchFamily="34" charset="-120"/>
                <a:ea typeface="微軟正黑體" panose="020B0604030504040204" pitchFamily="34" charset="-120"/>
              </a:rPr>
              <a:t>Recommending Apps</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Decision Tree</a:t>
            </a:r>
            <a:endParaRPr lang="en-US" altLang="zh-TW" dirty="0"/>
          </a:p>
        </p:txBody>
      </p:sp>
      <p:sp>
        <p:nvSpPr>
          <p:cNvPr id="14" name="文字方塊 13">
            <a:extLst>
              <a:ext uri="{FF2B5EF4-FFF2-40B4-BE49-F238E27FC236}">
                <a16:creationId xmlns:a16="http://schemas.microsoft.com/office/drawing/2014/main" id="{E80AE155-F5F3-4CD7-950D-60AEA98858D1}"/>
              </a:ext>
            </a:extLst>
          </p:cNvPr>
          <p:cNvSpPr txBox="1"/>
          <p:nvPr/>
        </p:nvSpPr>
        <p:spPr>
          <a:xfrm>
            <a:off x="634658" y="1879635"/>
            <a:ext cx="3781380" cy="821572"/>
          </a:xfrm>
          <a:prstGeom prst="rect">
            <a:avLst/>
          </a:prstGeom>
          <a:noFill/>
        </p:spPr>
        <p:txBody>
          <a:bodyPr wrap="square" rtlCol="0">
            <a:spAutoFit/>
          </a:bodyPr>
          <a:lstStyle/>
          <a:p>
            <a:pPr algn="ctr">
              <a:lnSpc>
                <a:spcPct val="150000"/>
              </a:lnSpc>
            </a:pPr>
            <a:r>
              <a:rPr lang="en-US" altLang="zh-TW" sz="3600" dirty="0">
                <a:latin typeface="微軟正黑體" panose="020B0604030504040204" pitchFamily="34" charset="-120"/>
                <a:ea typeface="微軟正黑體" panose="020B0604030504040204" pitchFamily="34" charset="-120"/>
              </a:rPr>
              <a:t>gender</a:t>
            </a:r>
          </a:p>
        </p:txBody>
      </p:sp>
      <p:pic>
        <p:nvPicPr>
          <p:cNvPr id="3" name="圖片 2">
            <a:extLst>
              <a:ext uri="{FF2B5EF4-FFF2-40B4-BE49-F238E27FC236}">
                <a16:creationId xmlns:a16="http://schemas.microsoft.com/office/drawing/2014/main" id="{FE5C9EE0-E3DC-4561-960B-CB3E2C93484F}"/>
              </a:ext>
            </a:extLst>
          </p:cNvPr>
          <p:cNvPicPr>
            <a:picLocks noChangeAspect="1"/>
          </p:cNvPicPr>
          <p:nvPr/>
        </p:nvPicPr>
        <p:blipFill rotWithShape="1">
          <a:blip r:embed="rId3"/>
          <a:srcRect t="1379" r="51382"/>
          <a:stretch/>
        </p:blipFill>
        <p:spPr>
          <a:xfrm>
            <a:off x="599150" y="2814633"/>
            <a:ext cx="4276626" cy="3444544"/>
          </a:xfrm>
          <a:prstGeom prst="rect">
            <a:avLst/>
          </a:prstGeom>
        </p:spPr>
      </p:pic>
      <p:pic>
        <p:nvPicPr>
          <p:cNvPr id="6" name="圖片 5">
            <a:extLst>
              <a:ext uri="{FF2B5EF4-FFF2-40B4-BE49-F238E27FC236}">
                <a16:creationId xmlns:a16="http://schemas.microsoft.com/office/drawing/2014/main" id="{01C1A881-5FD6-44B6-9559-FDED9692B0E5}"/>
              </a:ext>
            </a:extLst>
          </p:cNvPr>
          <p:cNvPicPr>
            <a:picLocks noChangeAspect="1"/>
          </p:cNvPicPr>
          <p:nvPr/>
        </p:nvPicPr>
        <p:blipFill rotWithShape="1">
          <a:blip r:embed="rId4"/>
          <a:srcRect r="48882" b="8356"/>
          <a:stretch/>
        </p:blipFill>
        <p:spPr>
          <a:xfrm>
            <a:off x="5067933" y="2814633"/>
            <a:ext cx="4496586" cy="3444544"/>
          </a:xfrm>
          <a:prstGeom prst="rect">
            <a:avLst/>
          </a:prstGeom>
        </p:spPr>
      </p:pic>
      <p:sp>
        <p:nvSpPr>
          <p:cNvPr id="8" name="文字方塊 7">
            <a:extLst>
              <a:ext uri="{FF2B5EF4-FFF2-40B4-BE49-F238E27FC236}">
                <a16:creationId xmlns:a16="http://schemas.microsoft.com/office/drawing/2014/main" id="{C88A32F2-85D1-42AE-9668-F7F6F7F0E3C8}"/>
              </a:ext>
            </a:extLst>
          </p:cNvPr>
          <p:cNvSpPr txBox="1"/>
          <p:nvPr/>
        </p:nvSpPr>
        <p:spPr>
          <a:xfrm>
            <a:off x="5608403" y="1879635"/>
            <a:ext cx="3415646" cy="821572"/>
          </a:xfrm>
          <a:prstGeom prst="rect">
            <a:avLst/>
          </a:prstGeom>
          <a:noFill/>
        </p:spPr>
        <p:txBody>
          <a:bodyPr wrap="square" rtlCol="0">
            <a:spAutoFit/>
          </a:bodyPr>
          <a:lstStyle/>
          <a:p>
            <a:pPr algn="ctr">
              <a:lnSpc>
                <a:spcPct val="150000"/>
              </a:lnSpc>
            </a:pPr>
            <a:r>
              <a:rPr lang="en-US" altLang="zh-TW" sz="3600" dirty="0">
                <a:latin typeface="微軟正黑體" panose="020B0604030504040204" pitchFamily="34" charset="-120"/>
                <a:ea typeface="微軟正黑體" panose="020B0604030504040204" pitchFamily="34" charset="-120"/>
              </a:rPr>
              <a:t>age</a:t>
            </a:r>
          </a:p>
        </p:txBody>
      </p:sp>
      <p:sp>
        <p:nvSpPr>
          <p:cNvPr id="9" name="文字方塊 8">
            <a:extLst>
              <a:ext uri="{FF2B5EF4-FFF2-40B4-BE49-F238E27FC236}">
                <a16:creationId xmlns:a16="http://schemas.microsoft.com/office/drawing/2014/main" id="{9F4B11BA-8061-4F7C-AB64-49D49E3FB857}"/>
              </a:ext>
            </a:extLst>
          </p:cNvPr>
          <p:cNvSpPr txBox="1"/>
          <p:nvPr/>
        </p:nvSpPr>
        <p:spPr>
          <a:xfrm>
            <a:off x="9801080" y="4013275"/>
            <a:ext cx="2390920" cy="2240485"/>
          </a:xfrm>
          <a:prstGeom prst="rect">
            <a:avLst/>
          </a:prstGeom>
          <a:noFill/>
        </p:spPr>
        <p:txBody>
          <a:bodyPr wrap="square" rtlCol="0">
            <a:spAutoFit/>
          </a:bodyPr>
          <a:lstStyle/>
          <a:p>
            <a:pPr>
              <a:lnSpc>
                <a:spcPct val="150000"/>
              </a:lnSpc>
            </a:pPr>
            <a:r>
              <a:rPr lang="en-US" altLang="zh-TW" sz="2400" dirty="0">
                <a:latin typeface="微軟正黑體" panose="020B0604030504040204" pitchFamily="34" charset="-120"/>
                <a:ea typeface="微軟正黑體" panose="020B0604030504040204" pitchFamily="34" charset="-120"/>
              </a:rPr>
              <a:t>It appears that age can be used for initial differentiation</a:t>
            </a:r>
          </a:p>
        </p:txBody>
      </p:sp>
    </p:spTree>
    <p:extLst>
      <p:ext uri="{BB962C8B-B14F-4D97-AF65-F5344CB8AC3E}">
        <p14:creationId xmlns:p14="http://schemas.microsoft.com/office/powerpoint/2010/main" val="75280643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ppt_x"/>
                                          </p:val>
                                        </p:tav>
                                        <p:tav tm="100000">
                                          <p:val>
                                            <p:strVal val="#ppt_x"/>
                                          </p:val>
                                        </p:tav>
                                      </p:tavLst>
                                    </p:anim>
                                    <p:anim calcmode="lin" valueType="num">
                                      <p:cBhvr additive="base">
                                        <p:cTn id="1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ppt_x"/>
                                          </p:val>
                                        </p:tav>
                                        <p:tav tm="100000">
                                          <p:val>
                                            <p:strVal val="#ppt_x"/>
                                          </p:val>
                                        </p:tav>
                                      </p:tavLst>
                                    </p:anim>
                                    <p:anim calcmode="lin" valueType="num">
                                      <p:cBhvr additive="base">
                                        <p:cTn id="2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2372752" y="1114840"/>
            <a:ext cx="6959785" cy="821572"/>
          </a:xfrm>
          <a:prstGeom prst="rect">
            <a:avLst/>
          </a:prstGeom>
          <a:noFill/>
        </p:spPr>
        <p:txBody>
          <a:bodyPr wrap="square" rtlCol="0">
            <a:spAutoFit/>
          </a:bodyPr>
          <a:lstStyle/>
          <a:p>
            <a:pPr algn="ctr">
              <a:lnSpc>
                <a:spcPct val="150000"/>
              </a:lnSpc>
            </a:pPr>
            <a:r>
              <a:rPr lang="en-US" altLang="zh-TW" sz="3600" dirty="0">
                <a:latin typeface="微軟正黑體" panose="020B0604030504040204" pitchFamily="34" charset="-120"/>
                <a:ea typeface="微軟正黑體" panose="020B0604030504040204" pitchFamily="34" charset="-120"/>
              </a:rPr>
              <a:t>Recommending Apps</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Decision Tree</a:t>
            </a:r>
            <a:endParaRPr lang="en-US" altLang="zh-TW" dirty="0"/>
          </a:p>
        </p:txBody>
      </p:sp>
      <p:pic>
        <p:nvPicPr>
          <p:cNvPr id="6" name="圖片 5">
            <a:extLst>
              <a:ext uri="{FF2B5EF4-FFF2-40B4-BE49-F238E27FC236}">
                <a16:creationId xmlns:a16="http://schemas.microsoft.com/office/drawing/2014/main" id="{9DAEFD3D-9CB5-4081-AAB9-52E6AC957FC6}"/>
              </a:ext>
            </a:extLst>
          </p:cNvPr>
          <p:cNvPicPr>
            <a:picLocks noChangeAspect="1"/>
          </p:cNvPicPr>
          <p:nvPr/>
        </p:nvPicPr>
        <p:blipFill rotWithShape="1">
          <a:blip r:embed="rId3"/>
          <a:srcRect t="5348"/>
          <a:stretch/>
        </p:blipFill>
        <p:spPr>
          <a:xfrm>
            <a:off x="2240130" y="2142042"/>
            <a:ext cx="8944755" cy="4103369"/>
          </a:xfrm>
          <a:prstGeom prst="rect">
            <a:avLst/>
          </a:prstGeom>
        </p:spPr>
      </p:pic>
    </p:spTree>
    <p:extLst>
      <p:ext uri="{BB962C8B-B14F-4D97-AF65-F5344CB8AC3E}">
        <p14:creationId xmlns:p14="http://schemas.microsoft.com/office/powerpoint/2010/main" val="262339744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1983230" y="1764209"/>
            <a:ext cx="8926305" cy="3329581"/>
          </a:xfrm>
        </p:spPr>
        <p:txBody>
          <a:bodyPr rtlCol="0">
            <a:noAutofit/>
          </a:bodyPr>
          <a:lstStyle/>
          <a:p>
            <a:br>
              <a:rPr lang="en-US" altLang="zh-TW" sz="6000" dirty="0"/>
            </a:br>
            <a:r>
              <a:rPr lang="en-US" altLang="zh-TW" sz="6000" dirty="0"/>
              <a:t>Logistic Regression</a:t>
            </a:r>
            <a:endParaRPr lang="zh-TW" altLang="en-US" sz="6000"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26639952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123328" y="1105405"/>
            <a:ext cx="7585064" cy="659540"/>
          </a:xfrm>
          <a:prstGeom prst="rect">
            <a:avLst/>
          </a:prstGeom>
          <a:noFill/>
        </p:spPr>
        <p:txBody>
          <a:bodyPr wrap="square" rtlCol="0">
            <a:spAutoFit/>
          </a:bodyPr>
          <a:lstStyle/>
          <a:p>
            <a:pPr algn="ctr">
              <a:lnSpc>
                <a:spcPct val="150000"/>
              </a:lnSpc>
            </a:pPr>
            <a:r>
              <a:rPr lang="en-US" altLang="zh-TW" sz="2800" dirty="0">
                <a:latin typeface="微軟正黑體" panose="020B0604030504040204" pitchFamily="34" charset="-120"/>
                <a:ea typeface="微軟正黑體" panose="020B0604030504040204" pitchFamily="34" charset="-120"/>
              </a:rPr>
              <a:t>University's Assessment of Applicants:</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732558" y="207442"/>
            <a:ext cx="9344130" cy="943628"/>
          </a:xfrm>
        </p:spPr>
        <p:txBody>
          <a:bodyPr vert="horz" lIns="91440" tIns="45720" rIns="91440" bIns="45720" rtlCol="0" anchor="b">
            <a:normAutofit/>
          </a:bodyPr>
          <a:lstStyle/>
          <a:p>
            <a:pPr fontAlgn="base"/>
            <a:r>
              <a:rPr lang="en-US" altLang="zh-TW" sz="4400" dirty="0"/>
              <a:t>Logistic Regression</a:t>
            </a:r>
            <a:endParaRPr lang="en-US" altLang="zh-TW" dirty="0"/>
          </a:p>
        </p:txBody>
      </p:sp>
      <p:sp>
        <p:nvSpPr>
          <p:cNvPr id="14" name="文字方塊 13">
            <a:extLst>
              <a:ext uri="{FF2B5EF4-FFF2-40B4-BE49-F238E27FC236}">
                <a16:creationId xmlns:a16="http://schemas.microsoft.com/office/drawing/2014/main" id="{E80AE155-F5F3-4CD7-950D-60AEA98858D1}"/>
              </a:ext>
            </a:extLst>
          </p:cNvPr>
          <p:cNvSpPr txBox="1"/>
          <p:nvPr/>
        </p:nvSpPr>
        <p:spPr>
          <a:xfrm>
            <a:off x="2109216" y="1652529"/>
            <a:ext cx="8726424" cy="1305870"/>
          </a:xfrm>
          <a:prstGeom prst="rect">
            <a:avLst/>
          </a:prstGeom>
          <a:noFill/>
        </p:spPr>
        <p:txBody>
          <a:bodyPr wrap="square" rtlCol="0">
            <a:spAutoFit/>
          </a:bodyPr>
          <a:lstStyle/>
          <a:p>
            <a:pPr>
              <a:lnSpc>
                <a:spcPct val="150000"/>
              </a:lnSpc>
            </a:pPr>
            <a:r>
              <a:rPr lang="en-US" altLang="zh-TW" sz="2800" dirty="0">
                <a:latin typeface="微軟正黑體" panose="020B0604030504040204" pitchFamily="34" charset="-120"/>
                <a:ea typeface="微軟正黑體" panose="020B0604030504040204" pitchFamily="34" charset="-120"/>
              </a:rPr>
              <a:t>Assuming there are two factors to consider: </a:t>
            </a:r>
          </a:p>
          <a:p>
            <a:pPr>
              <a:lnSpc>
                <a:spcPct val="150000"/>
              </a:lnSpc>
            </a:pPr>
            <a:r>
              <a:rPr lang="en-US" altLang="zh-TW" sz="2800" dirty="0">
                <a:solidFill>
                  <a:srgbClr val="FFFF00"/>
                </a:solidFill>
                <a:latin typeface="微軟正黑體" panose="020B0604030504040204" pitchFamily="34" charset="-120"/>
                <a:ea typeface="微軟正黑體" panose="020B0604030504040204" pitchFamily="34" charset="-120"/>
              </a:rPr>
              <a:t>exam scores </a:t>
            </a:r>
            <a:r>
              <a:rPr lang="en-US" altLang="zh-TW" sz="2800" dirty="0">
                <a:latin typeface="微軟正黑體" panose="020B0604030504040204" pitchFamily="34" charset="-120"/>
                <a:ea typeface="微軟正黑體" panose="020B0604030504040204" pitchFamily="34" charset="-120"/>
              </a:rPr>
              <a:t>and </a:t>
            </a:r>
            <a:r>
              <a:rPr lang="en-US" altLang="zh-TW" sz="2800" dirty="0">
                <a:solidFill>
                  <a:srgbClr val="FFFF00"/>
                </a:solidFill>
                <a:latin typeface="微軟正黑體" panose="020B0604030504040204" pitchFamily="34" charset="-120"/>
                <a:ea typeface="微軟正黑體" panose="020B0604030504040204" pitchFamily="34" charset="-120"/>
              </a:rPr>
              <a:t>in-school Grades</a:t>
            </a:r>
            <a:r>
              <a:rPr lang="en-US" altLang="zh-TW" sz="2800" dirty="0">
                <a:latin typeface="微軟正黑體" panose="020B0604030504040204" pitchFamily="34" charset="-120"/>
                <a:ea typeface="微軟正黑體" panose="020B0604030504040204" pitchFamily="34" charset="-120"/>
              </a:rPr>
              <a:t>:</a:t>
            </a:r>
          </a:p>
        </p:txBody>
      </p:sp>
      <p:pic>
        <p:nvPicPr>
          <p:cNvPr id="3" name="圖片 2">
            <a:extLst>
              <a:ext uri="{FF2B5EF4-FFF2-40B4-BE49-F238E27FC236}">
                <a16:creationId xmlns:a16="http://schemas.microsoft.com/office/drawing/2014/main" id="{9DBB5013-6B6E-457A-8EB6-6AB5C9691C7A}"/>
              </a:ext>
            </a:extLst>
          </p:cNvPr>
          <p:cNvPicPr>
            <a:picLocks noChangeAspect="1"/>
          </p:cNvPicPr>
          <p:nvPr/>
        </p:nvPicPr>
        <p:blipFill>
          <a:blip r:embed="rId3"/>
          <a:stretch>
            <a:fillRect/>
          </a:stretch>
        </p:blipFill>
        <p:spPr>
          <a:xfrm>
            <a:off x="1274598" y="3038361"/>
            <a:ext cx="9849928" cy="3612197"/>
          </a:xfrm>
          <a:prstGeom prst="rect">
            <a:avLst/>
          </a:prstGeom>
        </p:spPr>
      </p:pic>
    </p:spTree>
    <p:extLst>
      <p:ext uri="{BB962C8B-B14F-4D97-AF65-F5344CB8AC3E}">
        <p14:creationId xmlns:p14="http://schemas.microsoft.com/office/powerpoint/2010/main" val="308886340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Logistic Regression</a:t>
            </a:r>
            <a:endParaRPr lang="en-US" altLang="zh-TW" dirty="0"/>
          </a:p>
        </p:txBody>
      </p:sp>
      <p:pic>
        <p:nvPicPr>
          <p:cNvPr id="2" name="圖片 1">
            <a:extLst>
              <a:ext uri="{FF2B5EF4-FFF2-40B4-BE49-F238E27FC236}">
                <a16:creationId xmlns:a16="http://schemas.microsoft.com/office/drawing/2014/main" id="{FA70CD65-1CD0-4D80-BC51-C3A9A1D45B38}"/>
              </a:ext>
            </a:extLst>
          </p:cNvPr>
          <p:cNvPicPr>
            <a:picLocks noChangeAspect="1"/>
          </p:cNvPicPr>
          <p:nvPr/>
        </p:nvPicPr>
        <p:blipFill rotWithShape="1">
          <a:blip r:embed="rId3"/>
          <a:srcRect t="4125"/>
          <a:stretch/>
        </p:blipFill>
        <p:spPr>
          <a:xfrm>
            <a:off x="1673273" y="2168165"/>
            <a:ext cx="9422075" cy="4301994"/>
          </a:xfrm>
          <a:prstGeom prst="rect">
            <a:avLst/>
          </a:prstGeom>
        </p:spPr>
      </p:pic>
      <p:sp>
        <p:nvSpPr>
          <p:cNvPr id="7" name="文字方塊 6">
            <a:extLst>
              <a:ext uri="{FF2B5EF4-FFF2-40B4-BE49-F238E27FC236}">
                <a16:creationId xmlns:a16="http://schemas.microsoft.com/office/drawing/2014/main" id="{58E62E57-F763-48E4-B5C5-8D5F36D429F2}"/>
              </a:ext>
            </a:extLst>
          </p:cNvPr>
          <p:cNvSpPr txBox="1"/>
          <p:nvPr/>
        </p:nvSpPr>
        <p:spPr>
          <a:xfrm>
            <a:off x="681112" y="1166067"/>
            <a:ext cx="7585064" cy="659540"/>
          </a:xfrm>
          <a:prstGeom prst="rect">
            <a:avLst/>
          </a:prstGeom>
          <a:noFill/>
        </p:spPr>
        <p:txBody>
          <a:bodyPr wrap="square" rtlCol="0">
            <a:spAutoFit/>
          </a:bodyPr>
          <a:lstStyle/>
          <a:p>
            <a:pPr algn="ctr">
              <a:lnSpc>
                <a:spcPct val="150000"/>
              </a:lnSpc>
            </a:pPr>
            <a:r>
              <a:rPr lang="en-US" altLang="zh-TW" sz="2800" dirty="0">
                <a:latin typeface="微軟正黑體" panose="020B0604030504040204" pitchFamily="34" charset="-120"/>
                <a:ea typeface="微軟正黑體" panose="020B0604030504040204" pitchFamily="34" charset="-120"/>
              </a:rPr>
              <a:t>University's Assessment of Applicants:</a:t>
            </a:r>
          </a:p>
        </p:txBody>
      </p:sp>
    </p:spTree>
    <p:extLst>
      <p:ext uri="{BB962C8B-B14F-4D97-AF65-F5344CB8AC3E}">
        <p14:creationId xmlns:p14="http://schemas.microsoft.com/office/powerpoint/2010/main" val="124231061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群組 14">
            <a:extLst>
              <a:ext uri="{FF2B5EF4-FFF2-40B4-BE49-F238E27FC236}">
                <a16:creationId xmlns:a16="http://schemas.microsoft.com/office/drawing/2014/main" id="{994F2E8E-F940-497C-9608-D11B85791CE0}"/>
              </a:ext>
            </a:extLst>
          </p:cNvPr>
          <p:cNvGrpSpPr/>
          <p:nvPr/>
        </p:nvGrpSpPr>
        <p:grpSpPr>
          <a:xfrm>
            <a:off x="1140051" y="1027115"/>
            <a:ext cx="4132863" cy="5262979"/>
            <a:chOff x="-7113" y="1280035"/>
            <a:chExt cx="4132863" cy="5262979"/>
          </a:xfrm>
        </p:grpSpPr>
        <p:pic>
          <p:nvPicPr>
            <p:cNvPr id="7" name="圖形 6" descr="困惑的人">
              <a:extLst>
                <a:ext uri="{FF2B5EF4-FFF2-40B4-BE49-F238E27FC236}">
                  <a16:creationId xmlns:a16="http://schemas.microsoft.com/office/drawing/2014/main" id="{225879BC-104E-4642-9A2C-B744945D48F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148" y="1807897"/>
              <a:ext cx="3396343" cy="3396343"/>
            </a:xfrm>
            <a:prstGeom prst="rect">
              <a:avLst/>
            </a:prstGeom>
          </p:spPr>
        </p:pic>
        <p:sp>
          <p:nvSpPr>
            <p:cNvPr id="12" name="文字方塊 11">
              <a:extLst>
                <a:ext uri="{FF2B5EF4-FFF2-40B4-BE49-F238E27FC236}">
                  <a16:creationId xmlns:a16="http://schemas.microsoft.com/office/drawing/2014/main" id="{D55E35A6-ECDB-4240-BE43-80C9F7EA1329}"/>
                </a:ext>
              </a:extLst>
            </p:cNvPr>
            <p:cNvSpPr txBox="1"/>
            <p:nvPr/>
          </p:nvSpPr>
          <p:spPr>
            <a:xfrm>
              <a:off x="-7113" y="1280035"/>
              <a:ext cx="4132863" cy="5262979"/>
            </a:xfrm>
            <a:prstGeom prst="rect">
              <a:avLst/>
            </a:prstGeom>
            <a:noFill/>
          </p:spPr>
          <p:txBody>
            <a:bodyPr wrap="none" rtlCol="0">
              <a:spAutoFit/>
            </a:bodyPr>
            <a:lstStyle/>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br>
                <a:rPr lang="en-US" altLang="zh-TW" sz="2800" dirty="0"/>
              </a:br>
              <a:r>
                <a:rPr lang="en-US" altLang="zh-TW" sz="2800" dirty="0"/>
                <a:t>Learn</a:t>
              </a:r>
              <a:r>
                <a:rPr lang="zh-TW" altLang="en-US" sz="2800" dirty="0"/>
                <a:t> </a:t>
              </a:r>
              <a:r>
                <a:rPr lang="en-US" altLang="zh-TW" sz="2800" dirty="0"/>
                <a:t>from experience</a:t>
              </a:r>
              <a:endParaRPr lang="zh-TW" altLang="en-US" sz="2800" dirty="0"/>
            </a:p>
          </p:txBody>
        </p:sp>
      </p:grpSp>
      <p:pic>
        <p:nvPicPr>
          <p:cNvPr id="11" name="圖形 10" descr="機器人">
            <a:extLst>
              <a:ext uri="{FF2B5EF4-FFF2-40B4-BE49-F238E27FC236}">
                <a16:creationId xmlns:a16="http://schemas.microsoft.com/office/drawing/2014/main" id="{3031FD9A-CE61-4CFE-85A0-5D9BD5855AA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82203" y="1807898"/>
            <a:ext cx="3100508" cy="3100508"/>
          </a:xfrm>
          <a:prstGeom prst="rect">
            <a:avLst/>
          </a:prstGeom>
        </p:spPr>
      </p:pic>
      <p:sp>
        <p:nvSpPr>
          <p:cNvPr id="19" name="文字方塊 18">
            <a:extLst>
              <a:ext uri="{FF2B5EF4-FFF2-40B4-BE49-F238E27FC236}">
                <a16:creationId xmlns:a16="http://schemas.microsoft.com/office/drawing/2014/main" id="{4C88A8CA-9F4D-4B34-B67A-61CC6051D459}"/>
              </a:ext>
            </a:extLst>
          </p:cNvPr>
          <p:cNvSpPr txBox="1"/>
          <p:nvPr/>
        </p:nvSpPr>
        <p:spPr>
          <a:xfrm>
            <a:off x="7077448" y="1458002"/>
            <a:ext cx="3606240" cy="4832092"/>
          </a:xfrm>
          <a:prstGeom prst="rect">
            <a:avLst/>
          </a:prstGeom>
          <a:noFill/>
        </p:spPr>
        <p:txBody>
          <a:bodyPr wrap="square" rtlCol="0">
            <a:spAutoFit/>
          </a:bodyPr>
          <a:lstStyle/>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endParaRPr lang="en-US" altLang="zh-TW" sz="2800" dirty="0"/>
          </a:p>
          <a:p>
            <a:pPr algn="ctr"/>
            <a:br>
              <a:rPr lang="en-US" altLang="zh-TW" sz="2800" dirty="0"/>
            </a:br>
            <a:r>
              <a:rPr lang="en-US" altLang="zh-TW" sz="2800" dirty="0"/>
              <a:t>Learn</a:t>
            </a:r>
            <a:r>
              <a:rPr lang="zh-TW" altLang="en-US" sz="2800" dirty="0"/>
              <a:t> </a:t>
            </a:r>
            <a:r>
              <a:rPr lang="en-US" altLang="zh-TW" sz="2800" dirty="0"/>
              <a:t>from </a:t>
            </a:r>
            <a:r>
              <a:rPr lang="en-US" altLang="zh-TW" sz="2800" dirty="0">
                <a:solidFill>
                  <a:srgbClr val="FF0000"/>
                </a:solidFill>
              </a:rPr>
              <a:t>data</a:t>
            </a:r>
            <a:endParaRPr lang="zh-TW" altLang="en-US" sz="2800" dirty="0">
              <a:solidFill>
                <a:srgbClr val="FF0000"/>
              </a:solidFill>
            </a:endParaRPr>
          </a:p>
        </p:txBody>
      </p:sp>
    </p:spTree>
    <p:extLst>
      <p:ext uri="{BB962C8B-B14F-4D97-AF65-F5344CB8AC3E}">
        <p14:creationId xmlns:p14="http://schemas.microsoft.com/office/powerpoint/2010/main" val="117864406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500" fill="hold"/>
                                        <p:tgtEl>
                                          <p:spTgt spid="19"/>
                                        </p:tgtEl>
                                        <p:attrNameLst>
                                          <p:attrName>ppt_x</p:attrName>
                                        </p:attrNameLst>
                                      </p:cBhvr>
                                      <p:tavLst>
                                        <p:tav tm="0">
                                          <p:val>
                                            <p:strVal val="#ppt_x"/>
                                          </p:val>
                                        </p:tav>
                                        <p:tav tm="100000">
                                          <p:val>
                                            <p:strVal val="#ppt_x"/>
                                          </p:val>
                                        </p:tav>
                                      </p:tavLst>
                                    </p:anim>
                                    <p:anim calcmode="lin" valueType="num">
                                      <p:cBhvr additive="base">
                                        <p:cTn id="19"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Logistic Regression</a:t>
            </a:r>
            <a:endParaRPr lang="en-US" altLang="zh-TW" dirty="0"/>
          </a:p>
        </p:txBody>
      </p:sp>
      <p:sp>
        <p:nvSpPr>
          <p:cNvPr id="6" name="文字方塊 5">
            <a:extLst>
              <a:ext uri="{FF2B5EF4-FFF2-40B4-BE49-F238E27FC236}">
                <a16:creationId xmlns:a16="http://schemas.microsoft.com/office/drawing/2014/main" id="{34A3850C-3B34-42DF-9C38-8584A655BBD5}"/>
              </a:ext>
            </a:extLst>
          </p:cNvPr>
          <p:cNvSpPr txBox="1"/>
          <p:nvPr/>
        </p:nvSpPr>
        <p:spPr>
          <a:xfrm>
            <a:off x="1996909" y="1228397"/>
            <a:ext cx="7416198" cy="821572"/>
          </a:xfrm>
          <a:prstGeom prst="rect">
            <a:avLst/>
          </a:prstGeom>
          <a:noFill/>
        </p:spPr>
        <p:txBody>
          <a:bodyPr wrap="square" rtlCol="0">
            <a:spAutoFit/>
          </a:bodyPr>
          <a:lstStyle/>
          <a:p>
            <a:pPr algn="ctr">
              <a:lnSpc>
                <a:spcPct val="150000"/>
              </a:lnSpc>
            </a:pPr>
            <a:r>
              <a:rPr lang="en-US" altLang="zh-TW" sz="3600" dirty="0">
                <a:latin typeface="微軟正黑體" panose="020B0604030504040204" pitchFamily="34" charset="-120"/>
                <a:ea typeface="微軟正黑體" panose="020B0604030504040204" pitchFamily="34" charset="-120"/>
              </a:rPr>
              <a:t>Collecting past data:</a:t>
            </a:r>
          </a:p>
        </p:txBody>
      </p:sp>
      <p:pic>
        <p:nvPicPr>
          <p:cNvPr id="3" name="圖片 2">
            <a:extLst>
              <a:ext uri="{FF2B5EF4-FFF2-40B4-BE49-F238E27FC236}">
                <a16:creationId xmlns:a16="http://schemas.microsoft.com/office/drawing/2014/main" id="{1E8B4F89-BF85-4718-9CF7-B15F435715A8}"/>
              </a:ext>
            </a:extLst>
          </p:cNvPr>
          <p:cNvPicPr>
            <a:picLocks noChangeAspect="1"/>
          </p:cNvPicPr>
          <p:nvPr/>
        </p:nvPicPr>
        <p:blipFill rotWithShape="1">
          <a:blip r:embed="rId3"/>
          <a:srcRect t="4898"/>
          <a:stretch/>
        </p:blipFill>
        <p:spPr>
          <a:xfrm>
            <a:off x="1702930" y="2299572"/>
            <a:ext cx="8786139" cy="4135407"/>
          </a:xfrm>
          <a:prstGeom prst="rect">
            <a:avLst/>
          </a:prstGeom>
        </p:spPr>
      </p:pic>
      <p:cxnSp>
        <p:nvCxnSpPr>
          <p:cNvPr id="8" name="直線接點 7">
            <a:extLst>
              <a:ext uri="{FF2B5EF4-FFF2-40B4-BE49-F238E27FC236}">
                <a16:creationId xmlns:a16="http://schemas.microsoft.com/office/drawing/2014/main" id="{5D2BD388-3369-44FC-A8A2-18277D563168}"/>
              </a:ext>
            </a:extLst>
          </p:cNvPr>
          <p:cNvCxnSpPr>
            <a:cxnSpLocks/>
          </p:cNvCxnSpPr>
          <p:nvPr/>
        </p:nvCxnSpPr>
        <p:spPr>
          <a:xfrm>
            <a:off x="4543720" y="2549175"/>
            <a:ext cx="3073138" cy="3144615"/>
          </a:xfrm>
          <a:prstGeom prst="line">
            <a:avLst/>
          </a:prstGeom>
        </p:spPr>
        <p:style>
          <a:lnRef idx="3">
            <a:schemeClr val="dk1"/>
          </a:lnRef>
          <a:fillRef idx="0">
            <a:schemeClr val="dk1"/>
          </a:fillRef>
          <a:effectRef idx="2">
            <a:schemeClr val="dk1"/>
          </a:effectRef>
          <a:fontRef idx="minor">
            <a:schemeClr val="tx1"/>
          </a:fontRef>
        </p:style>
      </p:cxnSp>
      <p:sp>
        <p:nvSpPr>
          <p:cNvPr id="10" name="文字方塊 9">
            <a:extLst>
              <a:ext uri="{FF2B5EF4-FFF2-40B4-BE49-F238E27FC236}">
                <a16:creationId xmlns:a16="http://schemas.microsoft.com/office/drawing/2014/main" id="{E8FD85AF-977D-4856-9EF3-29FF9100776E}"/>
              </a:ext>
            </a:extLst>
          </p:cNvPr>
          <p:cNvSpPr txBox="1"/>
          <p:nvPr/>
        </p:nvSpPr>
        <p:spPr>
          <a:xfrm>
            <a:off x="6975798" y="4851907"/>
            <a:ext cx="3739933" cy="578492"/>
          </a:xfrm>
          <a:prstGeom prst="rect">
            <a:avLst/>
          </a:prstGeom>
          <a:noFill/>
        </p:spPr>
        <p:txBody>
          <a:bodyPr wrap="square" rtlCol="0">
            <a:spAutoFit/>
          </a:bodyPr>
          <a:lstStyle/>
          <a:p>
            <a:pPr algn="ctr">
              <a:lnSpc>
                <a:spcPct val="150000"/>
              </a:lnSpc>
            </a:pPr>
            <a:r>
              <a:rPr lang="en-US" altLang="zh-TW" sz="2400" dirty="0">
                <a:solidFill>
                  <a:schemeClr val="bg1"/>
                </a:solidFill>
                <a:latin typeface="微軟正黑體" panose="020B0604030504040204" pitchFamily="34" charset="-120"/>
                <a:ea typeface="微軟正黑體" panose="020B0604030504040204" pitchFamily="34" charset="-120"/>
              </a:rPr>
              <a:t>Identify a dividing line</a:t>
            </a:r>
          </a:p>
        </p:txBody>
      </p:sp>
      <p:sp>
        <p:nvSpPr>
          <p:cNvPr id="11" name="橢圓 10">
            <a:extLst>
              <a:ext uri="{FF2B5EF4-FFF2-40B4-BE49-F238E27FC236}">
                <a16:creationId xmlns:a16="http://schemas.microsoft.com/office/drawing/2014/main" id="{A9F6CD89-6BD7-4389-BAA3-9CC305A51FF2}"/>
              </a:ext>
            </a:extLst>
          </p:cNvPr>
          <p:cNvSpPr/>
          <p:nvPr/>
        </p:nvSpPr>
        <p:spPr>
          <a:xfrm>
            <a:off x="6297104" y="3582185"/>
            <a:ext cx="174359"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3" name="直線單箭頭接點 12">
            <a:extLst>
              <a:ext uri="{FF2B5EF4-FFF2-40B4-BE49-F238E27FC236}">
                <a16:creationId xmlns:a16="http://schemas.microsoft.com/office/drawing/2014/main" id="{3027BD83-519E-415A-B622-A52631474107}"/>
              </a:ext>
            </a:extLst>
          </p:cNvPr>
          <p:cNvCxnSpPr>
            <a:cxnSpLocks/>
          </p:cNvCxnSpPr>
          <p:nvPr/>
        </p:nvCxnSpPr>
        <p:spPr>
          <a:xfrm flipH="1">
            <a:off x="6518598" y="3101419"/>
            <a:ext cx="1869966" cy="58446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550681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2"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1+#ppt_w/2"/>
                                          </p:val>
                                        </p:tav>
                                        <p:tav tm="100000">
                                          <p:val>
                                            <p:strVal val="#ppt_x"/>
                                          </p:val>
                                        </p:tav>
                                      </p:tavLst>
                                    </p:anim>
                                    <p:anim calcmode="lin" valueType="num">
                                      <p:cBhvr additive="base">
                                        <p:cTn id="17" dur="500" fill="hold"/>
                                        <p:tgtEl>
                                          <p:spTgt spid="11"/>
                                        </p:tgtEl>
                                        <p:attrNameLst>
                                          <p:attrName>ppt_y</p:attrName>
                                        </p:attrNameLst>
                                      </p:cBhvr>
                                      <p:tavLst>
                                        <p:tav tm="0">
                                          <p:val>
                                            <p:strVal val="#ppt_y"/>
                                          </p:val>
                                        </p:tav>
                                        <p:tav tm="100000">
                                          <p:val>
                                            <p:strVal val="#ppt_y"/>
                                          </p:val>
                                        </p:tav>
                                      </p:tavLst>
                                    </p:anim>
                                  </p:childTnLst>
                                </p:cTn>
                              </p:par>
                            </p:childTnLst>
                          </p:cTn>
                        </p:par>
                        <p:par>
                          <p:cTn id="18" fill="hold">
                            <p:stCondLst>
                              <p:cond delay="500"/>
                            </p:stCondLst>
                            <p:childTnLst>
                              <p:par>
                                <p:cTn id="19" presetID="22" presetClass="entr" presetSubtype="2" fill="hold"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right)">
                                      <p:cBhvr>
                                        <p:cTn id="2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1333403" y="1709200"/>
            <a:ext cx="8904847" cy="821572"/>
          </a:xfrm>
          <a:prstGeom prst="rect">
            <a:avLst/>
          </a:prstGeom>
          <a:noFill/>
        </p:spPr>
        <p:txBody>
          <a:bodyPr wrap="square" rtlCol="0">
            <a:spAutoFit/>
          </a:bodyPr>
          <a:lstStyle/>
          <a:p>
            <a:pPr algn="ctr">
              <a:lnSpc>
                <a:spcPct val="150000"/>
              </a:lnSpc>
            </a:pPr>
            <a:r>
              <a:rPr lang="en-US" altLang="zh-TW" sz="3600" dirty="0">
                <a:latin typeface="微軟正黑體" panose="020B0604030504040204" pitchFamily="34" charset="-120"/>
                <a:ea typeface="微軟正黑體" panose="020B0604030504040204" pitchFamily="34" charset="-120"/>
              </a:rPr>
              <a:t>How to find the best possible line?</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Logistic Regression</a:t>
            </a:r>
            <a:endParaRPr lang="en-US" altLang="zh-TW" dirty="0"/>
          </a:p>
        </p:txBody>
      </p:sp>
      <p:pic>
        <p:nvPicPr>
          <p:cNvPr id="6" name="圖片 5">
            <a:extLst>
              <a:ext uri="{FF2B5EF4-FFF2-40B4-BE49-F238E27FC236}">
                <a16:creationId xmlns:a16="http://schemas.microsoft.com/office/drawing/2014/main" id="{EBAD17CE-FE8F-4A0F-BA58-FC3B98803CE0}"/>
              </a:ext>
            </a:extLst>
          </p:cNvPr>
          <p:cNvPicPr>
            <a:picLocks noChangeAspect="1"/>
          </p:cNvPicPr>
          <p:nvPr/>
        </p:nvPicPr>
        <p:blipFill rotWithShape="1">
          <a:blip r:embed="rId3"/>
          <a:srcRect l="9089"/>
          <a:stretch/>
        </p:blipFill>
        <p:spPr>
          <a:xfrm>
            <a:off x="715201" y="3251115"/>
            <a:ext cx="3593176" cy="1671764"/>
          </a:xfrm>
          <a:prstGeom prst="rect">
            <a:avLst/>
          </a:prstGeom>
        </p:spPr>
      </p:pic>
      <p:pic>
        <p:nvPicPr>
          <p:cNvPr id="7" name="圖片 6">
            <a:extLst>
              <a:ext uri="{FF2B5EF4-FFF2-40B4-BE49-F238E27FC236}">
                <a16:creationId xmlns:a16="http://schemas.microsoft.com/office/drawing/2014/main" id="{126B8BC6-94EE-4360-AB24-84471A44BBC8}"/>
              </a:ext>
            </a:extLst>
          </p:cNvPr>
          <p:cNvPicPr>
            <a:picLocks noChangeAspect="1"/>
          </p:cNvPicPr>
          <p:nvPr/>
        </p:nvPicPr>
        <p:blipFill>
          <a:blip r:embed="rId4"/>
          <a:stretch>
            <a:fillRect/>
          </a:stretch>
        </p:blipFill>
        <p:spPr>
          <a:xfrm>
            <a:off x="4542755" y="3251115"/>
            <a:ext cx="3565980" cy="1671764"/>
          </a:xfrm>
          <a:prstGeom prst="rect">
            <a:avLst/>
          </a:prstGeom>
        </p:spPr>
      </p:pic>
      <p:pic>
        <p:nvPicPr>
          <p:cNvPr id="8" name="圖片 7">
            <a:extLst>
              <a:ext uri="{FF2B5EF4-FFF2-40B4-BE49-F238E27FC236}">
                <a16:creationId xmlns:a16="http://schemas.microsoft.com/office/drawing/2014/main" id="{AC30E250-470C-4DB2-9739-11CE426A41EE}"/>
              </a:ext>
            </a:extLst>
          </p:cNvPr>
          <p:cNvPicPr>
            <a:picLocks noChangeAspect="1"/>
          </p:cNvPicPr>
          <p:nvPr/>
        </p:nvPicPr>
        <p:blipFill>
          <a:blip r:embed="rId5"/>
          <a:stretch>
            <a:fillRect/>
          </a:stretch>
        </p:blipFill>
        <p:spPr>
          <a:xfrm>
            <a:off x="8343112" y="3238953"/>
            <a:ext cx="3508179" cy="1683926"/>
          </a:xfrm>
          <a:prstGeom prst="rect">
            <a:avLst/>
          </a:prstGeom>
        </p:spPr>
      </p:pic>
      <p:pic>
        <p:nvPicPr>
          <p:cNvPr id="9" name="圖片 8">
            <a:extLst>
              <a:ext uri="{FF2B5EF4-FFF2-40B4-BE49-F238E27FC236}">
                <a16:creationId xmlns:a16="http://schemas.microsoft.com/office/drawing/2014/main" id="{9FF41A28-5B92-4DF2-A1A0-6134EDAD2083}"/>
              </a:ext>
            </a:extLst>
          </p:cNvPr>
          <p:cNvPicPr>
            <a:picLocks noChangeAspect="1"/>
          </p:cNvPicPr>
          <p:nvPr/>
        </p:nvPicPr>
        <p:blipFill>
          <a:blip r:embed="rId6"/>
          <a:stretch>
            <a:fillRect/>
          </a:stretch>
        </p:blipFill>
        <p:spPr>
          <a:xfrm>
            <a:off x="10823798" y="3251115"/>
            <a:ext cx="1027493" cy="975958"/>
          </a:xfrm>
          <a:prstGeom prst="rect">
            <a:avLst/>
          </a:prstGeom>
        </p:spPr>
      </p:pic>
    </p:spTree>
    <p:extLst>
      <p:ext uri="{BB962C8B-B14F-4D97-AF65-F5344CB8AC3E}">
        <p14:creationId xmlns:p14="http://schemas.microsoft.com/office/powerpoint/2010/main" val="90779801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Logistic Regression</a:t>
            </a:r>
            <a:endParaRPr lang="en-US" altLang="zh-TW" dirty="0"/>
          </a:p>
        </p:txBody>
      </p:sp>
      <p:pic>
        <p:nvPicPr>
          <p:cNvPr id="2" name="圖片 1">
            <a:extLst>
              <a:ext uri="{FF2B5EF4-FFF2-40B4-BE49-F238E27FC236}">
                <a16:creationId xmlns:a16="http://schemas.microsoft.com/office/drawing/2014/main" id="{52C1BC75-045F-452A-B681-171117EAC3FB}"/>
              </a:ext>
            </a:extLst>
          </p:cNvPr>
          <p:cNvPicPr>
            <a:picLocks noChangeAspect="1"/>
          </p:cNvPicPr>
          <p:nvPr/>
        </p:nvPicPr>
        <p:blipFill rotWithShape="1">
          <a:blip r:embed="rId3"/>
          <a:srcRect t="3813"/>
          <a:stretch/>
        </p:blipFill>
        <p:spPr>
          <a:xfrm>
            <a:off x="1032756" y="1888786"/>
            <a:ext cx="10126488" cy="4755629"/>
          </a:xfrm>
          <a:prstGeom prst="rect">
            <a:avLst/>
          </a:prstGeom>
        </p:spPr>
      </p:pic>
      <p:cxnSp>
        <p:nvCxnSpPr>
          <p:cNvPr id="12" name="直線單箭頭接點 11">
            <a:extLst>
              <a:ext uri="{FF2B5EF4-FFF2-40B4-BE49-F238E27FC236}">
                <a16:creationId xmlns:a16="http://schemas.microsoft.com/office/drawing/2014/main" id="{E6D053F6-588C-45FA-BDF4-E34FEA66F483}"/>
              </a:ext>
            </a:extLst>
          </p:cNvPr>
          <p:cNvCxnSpPr>
            <a:cxnSpLocks/>
          </p:cNvCxnSpPr>
          <p:nvPr/>
        </p:nvCxnSpPr>
        <p:spPr>
          <a:xfrm flipH="1">
            <a:off x="8168289" y="3157979"/>
            <a:ext cx="1974952" cy="195134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4" name="文字方塊 13">
            <a:extLst>
              <a:ext uri="{FF2B5EF4-FFF2-40B4-BE49-F238E27FC236}">
                <a16:creationId xmlns:a16="http://schemas.microsoft.com/office/drawing/2014/main" id="{C4615D95-55CB-46B0-99F5-137FE9EB20A9}"/>
              </a:ext>
            </a:extLst>
          </p:cNvPr>
          <p:cNvSpPr txBox="1"/>
          <p:nvPr/>
        </p:nvSpPr>
        <p:spPr>
          <a:xfrm>
            <a:off x="8281873" y="4876157"/>
            <a:ext cx="3010675" cy="959109"/>
          </a:xfrm>
          <a:prstGeom prst="rect">
            <a:avLst/>
          </a:prstGeom>
          <a:noFill/>
        </p:spPr>
        <p:txBody>
          <a:bodyPr wrap="square" rtlCol="0">
            <a:spAutoFit/>
          </a:bodyPr>
          <a:lstStyle/>
          <a:p>
            <a:pPr>
              <a:lnSpc>
                <a:spcPct val="150000"/>
              </a:lnSpc>
            </a:pPr>
            <a:r>
              <a:rPr lang="en-US" altLang="zh-TW" sz="2000" b="1" dirty="0">
                <a:solidFill>
                  <a:srgbClr val="FF0000"/>
                </a:solidFill>
                <a:latin typeface="微軟正黑體" panose="020B0604030504040204" pitchFamily="34" charset="-120"/>
                <a:ea typeface="微軟正黑體" panose="020B0604030504040204" pitchFamily="34" charset="-120"/>
              </a:rPr>
              <a:t>The grades are too low; </a:t>
            </a:r>
          </a:p>
          <a:p>
            <a:pPr>
              <a:lnSpc>
                <a:spcPct val="150000"/>
              </a:lnSpc>
            </a:pPr>
            <a:r>
              <a:rPr lang="en-US" altLang="zh-TW" sz="2000" b="1" dirty="0">
                <a:solidFill>
                  <a:srgbClr val="FF0000"/>
                </a:solidFill>
                <a:latin typeface="微軟正黑體" panose="020B0604030504040204" pitchFamily="34" charset="-120"/>
                <a:ea typeface="微軟正黑體" panose="020B0604030504040204" pitchFamily="34" charset="-120"/>
              </a:rPr>
              <a:t>they should not pass</a:t>
            </a:r>
          </a:p>
        </p:txBody>
      </p:sp>
      <p:cxnSp>
        <p:nvCxnSpPr>
          <p:cNvPr id="15" name="直線單箭頭接點 14">
            <a:extLst>
              <a:ext uri="{FF2B5EF4-FFF2-40B4-BE49-F238E27FC236}">
                <a16:creationId xmlns:a16="http://schemas.microsoft.com/office/drawing/2014/main" id="{EAA52094-18A3-4481-8ECC-1466463534E4}"/>
              </a:ext>
            </a:extLst>
          </p:cNvPr>
          <p:cNvCxnSpPr>
            <a:cxnSpLocks/>
          </p:cNvCxnSpPr>
          <p:nvPr/>
        </p:nvCxnSpPr>
        <p:spPr>
          <a:xfrm flipH="1" flipV="1">
            <a:off x="5918444" y="2742404"/>
            <a:ext cx="3479892" cy="149798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7" name="直線單箭頭接點 16">
            <a:extLst>
              <a:ext uri="{FF2B5EF4-FFF2-40B4-BE49-F238E27FC236}">
                <a16:creationId xmlns:a16="http://schemas.microsoft.com/office/drawing/2014/main" id="{F618E50B-050A-4A69-8EF6-FCEA0720E30C}"/>
              </a:ext>
            </a:extLst>
          </p:cNvPr>
          <p:cNvCxnSpPr>
            <a:cxnSpLocks/>
          </p:cNvCxnSpPr>
          <p:nvPr/>
        </p:nvCxnSpPr>
        <p:spPr>
          <a:xfrm flipH="1">
            <a:off x="8034985" y="4266600"/>
            <a:ext cx="1363352" cy="1998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2" name="文字方塊 21">
            <a:extLst>
              <a:ext uri="{FF2B5EF4-FFF2-40B4-BE49-F238E27FC236}">
                <a16:creationId xmlns:a16="http://schemas.microsoft.com/office/drawing/2014/main" id="{5489A14F-E34E-4817-894D-8567B6C77F1A}"/>
              </a:ext>
            </a:extLst>
          </p:cNvPr>
          <p:cNvSpPr txBox="1"/>
          <p:nvPr/>
        </p:nvSpPr>
        <p:spPr>
          <a:xfrm>
            <a:off x="9317596" y="3779559"/>
            <a:ext cx="1974952" cy="872418"/>
          </a:xfrm>
          <a:prstGeom prst="rect">
            <a:avLst/>
          </a:prstGeom>
          <a:noFill/>
        </p:spPr>
        <p:txBody>
          <a:bodyPr wrap="square" rtlCol="0">
            <a:spAutoFit/>
          </a:bodyPr>
          <a:lstStyle/>
          <a:p>
            <a:pPr algn="ctr">
              <a:lnSpc>
                <a:spcPct val="150000"/>
              </a:lnSpc>
            </a:pPr>
            <a:r>
              <a:rPr lang="en-US" altLang="zh-TW" b="1" dirty="0">
                <a:solidFill>
                  <a:schemeClr val="bg1"/>
                </a:solidFill>
                <a:latin typeface="微軟正黑體" panose="020B0604030504040204" pitchFamily="34" charset="-120"/>
                <a:ea typeface="微軟正黑體" panose="020B0604030504040204" pitchFamily="34" charset="-120"/>
              </a:rPr>
              <a:t>These are the same as well</a:t>
            </a:r>
          </a:p>
        </p:txBody>
      </p:sp>
    </p:spTree>
    <p:extLst>
      <p:ext uri="{BB962C8B-B14F-4D97-AF65-F5344CB8AC3E}">
        <p14:creationId xmlns:p14="http://schemas.microsoft.com/office/powerpoint/2010/main" val="301367024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right)">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right)">
                                      <p:cBhvr>
                                        <p:cTn id="20" dur="500"/>
                                        <p:tgtEl>
                                          <p:spTgt spid="15"/>
                                        </p:tgtEl>
                                      </p:cBhvr>
                                    </p:animEffect>
                                  </p:childTnLst>
                                </p:cTn>
                              </p:par>
                            </p:childTnLst>
                          </p:cTn>
                        </p:par>
                        <p:par>
                          <p:cTn id="21" fill="hold">
                            <p:stCondLst>
                              <p:cond delay="1000"/>
                            </p:stCondLst>
                            <p:childTnLst>
                              <p:par>
                                <p:cTn id="22" presetID="22" presetClass="entr" presetSubtype="2" fill="hold"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ipe(right)">
                                      <p:cBhvr>
                                        <p:cTn id="2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Logistic Regression</a:t>
            </a:r>
            <a:endParaRPr lang="en-US" altLang="zh-TW" dirty="0"/>
          </a:p>
        </p:txBody>
      </p:sp>
      <p:pic>
        <p:nvPicPr>
          <p:cNvPr id="3" name="圖片 2">
            <a:extLst>
              <a:ext uri="{FF2B5EF4-FFF2-40B4-BE49-F238E27FC236}">
                <a16:creationId xmlns:a16="http://schemas.microsoft.com/office/drawing/2014/main" id="{386FC1D7-E1AD-4CFE-94FC-7996F5D33B2E}"/>
              </a:ext>
            </a:extLst>
          </p:cNvPr>
          <p:cNvPicPr>
            <a:picLocks noChangeAspect="1"/>
          </p:cNvPicPr>
          <p:nvPr/>
        </p:nvPicPr>
        <p:blipFill>
          <a:blip r:embed="rId3"/>
          <a:stretch>
            <a:fillRect/>
          </a:stretch>
        </p:blipFill>
        <p:spPr>
          <a:xfrm>
            <a:off x="2268273" y="2079888"/>
            <a:ext cx="7460001" cy="4118225"/>
          </a:xfrm>
          <a:prstGeom prst="rect">
            <a:avLst/>
          </a:prstGeom>
        </p:spPr>
      </p:pic>
      <p:sp>
        <p:nvSpPr>
          <p:cNvPr id="14" name="文字方塊 13">
            <a:extLst>
              <a:ext uri="{FF2B5EF4-FFF2-40B4-BE49-F238E27FC236}">
                <a16:creationId xmlns:a16="http://schemas.microsoft.com/office/drawing/2014/main" id="{C4615D95-55CB-46B0-99F5-137FE9EB20A9}"/>
              </a:ext>
            </a:extLst>
          </p:cNvPr>
          <p:cNvSpPr txBox="1"/>
          <p:nvPr/>
        </p:nvSpPr>
        <p:spPr>
          <a:xfrm>
            <a:off x="6582540" y="4980249"/>
            <a:ext cx="3277179" cy="785728"/>
          </a:xfrm>
          <a:prstGeom prst="rect">
            <a:avLst/>
          </a:prstGeom>
          <a:noFill/>
        </p:spPr>
        <p:txBody>
          <a:bodyPr wrap="square" rtlCol="0">
            <a:spAutoFit/>
          </a:bodyPr>
          <a:lstStyle/>
          <a:p>
            <a:pPr algn="ctr">
              <a:lnSpc>
                <a:spcPct val="150000"/>
              </a:lnSpc>
            </a:pPr>
            <a:r>
              <a:rPr lang="en-US" altLang="zh-TW" sz="1600" b="1" dirty="0">
                <a:solidFill>
                  <a:schemeClr val="bg1"/>
                </a:solidFill>
                <a:latin typeface="微軟正黑體" panose="020B0604030504040204" pitchFamily="34" charset="-120"/>
                <a:ea typeface="微軟正黑體" panose="020B0604030504040204" pitchFamily="34" charset="-120"/>
              </a:rPr>
              <a:t>Two cutting lines seem more appropriate for comparison</a:t>
            </a:r>
          </a:p>
        </p:txBody>
      </p:sp>
      <p:sp>
        <p:nvSpPr>
          <p:cNvPr id="6" name="文字方塊 5">
            <a:extLst>
              <a:ext uri="{FF2B5EF4-FFF2-40B4-BE49-F238E27FC236}">
                <a16:creationId xmlns:a16="http://schemas.microsoft.com/office/drawing/2014/main" id="{F57F5258-1B58-44DA-8504-E03FF5701D21}"/>
              </a:ext>
            </a:extLst>
          </p:cNvPr>
          <p:cNvSpPr txBox="1"/>
          <p:nvPr/>
        </p:nvSpPr>
        <p:spPr>
          <a:xfrm>
            <a:off x="6229661" y="1956799"/>
            <a:ext cx="3497671" cy="456920"/>
          </a:xfrm>
          <a:prstGeom prst="rect">
            <a:avLst/>
          </a:prstGeom>
          <a:noFill/>
        </p:spPr>
        <p:txBody>
          <a:bodyPr wrap="square" rtlCol="0">
            <a:spAutoFit/>
          </a:bodyPr>
          <a:lstStyle/>
          <a:p>
            <a:pPr algn="ctr">
              <a:lnSpc>
                <a:spcPct val="150000"/>
              </a:lnSpc>
            </a:pPr>
            <a:r>
              <a:rPr lang="en-US" altLang="zh-TW" b="1" dirty="0">
                <a:solidFill>
                  <a:schemeClr val="bg1"/>
                </a:solidFill>
                <a:latin typeface="微軟正黑體" panose="020B0604030504040204" pitchFamily="34" charset="-120"/>
                <a:ea typeface="微軟正黑體" panose="020B0604030504040204" pitchFamily="34" charset="-120"/>
              </a:rPr>
              <a:t>a single line is not sufficient</a:t>
            </a:r>
          </a:p>
        </p:txBody>
      </p:sp>
    </p:spTree>
    <p:extLst>
      <p:ext uri="{BB962C8B-B14F-4D97-AF65-F5344CB8AC3E}">
        <p14:creationId xmlns:p14="http://schemas.microsoft.com/office/powerpoint/2010/main" val="56701517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1983230" y="1764209"/>
            <a:ext cx="8926305" cy="3329581"/>
          </a:xfrm>
        </p:spPr>
        <p:txBody>
          <a:bodyPr rtlCol="0">
            <a:noAutofit/>
          </a:bodyPr>
          <a:lstStyle/>
          <a:p>
            <a:r>
              <a:rPr lang="en-US" altLang="zh-TW" sz="6000" dirty="0"/>
              <a:t>Neural Network</a:t>
            </a:r>
            <a:endParaRPr lang="zh-TW" altLang="en-US" sz="6000"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36342658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Neural Network</a:t>
            </a:r>
            <a:endParaRPr lang="en-US" altLang="zh-TW" dirty="0"/>
          </a:p>
        </p:txBody>
      </p:sp>
      <p:pic>
        <p:nvPicPr>
          <p:cNvPr id="6" name="圖片 5">
            <a:extLst>
              <a:ext uri="{FF2B5EF4-FFF2-40B4-BE49-F238E27FC236}">
                <a16:creationId xmlns:a16="http://schemas.microsoft.com/office/drawing/2014/main" id="{BAAB5F77-7C11-4068-B25E-0F4736E1DD94}"/>
              </a:ext>
            </a:extLst>
          </p:cNvPr>
          <p:cNvPicPr>
            <a:picLocks noChangeAspect="1"/>
          </p:cNvPicPr>
          <p:nvPr/>
        </p:nvPicPr>
        <p:blipFill>
          <a:blip r:embed="rId3"/>
          <a:stretch>
            <a:fillRect/>
          </a:stretch>
        </p:blipFill>
        <p:spPr>
          <a:xfrm>
            <a:off x="0" y="1496266"/>
            <a:ext cx="12192000" cy="5279488"/>
          </a:xfrm>
          <a:prstGeom prst="rect">
            <a:avLst/>
          </a:prstGeom>
        </p:spPr>
      </p:pic>
      <p:pic>
        <p:nvPicPr>
          <p:cNvPr id="7" name="圖片 6">
            <a:extLst>
              <a:ext uri="{FF2B5EF4-FFF2-40B4-BE49-F238E27FC236}">
                <a16:creationId xmlns:a16="http://schemas.microsoft.com/office/drawing/2014/main" id="{13AA6575-0AF5-49B9-BB90-F07E89C43B75}"/>
              </a:ext>
            </a:extLst>
          </p:cNvPr>
          <p:cNvPicPr>
            <a:picLocks noChangeAspect="1"/>
          </p:cNvPicPr>
          <p:nvPr/>
        </p:nvPicPr>
        <p:blipFill>
          <a:blip r:embed="rId4"/>
          <a:stretch>
            <a:fillRect/>
          </a:stretch>
        </p:blipFill>
        <p:spPr>
          <a:xfrm>
            <a:off x="148511" y="1668690"/>
            <a:ext cx="4353533" cy="4934639"/>
          </a:xfrm>
          <a:prstGeom prst="rect">
            <a:avLst/>
          </a:prstGeom>
        </p:spPr>
      </p:pic>
      <p:pic>
        <p:nvPicPr>
          <p:cNvPr id="8" name="圖片 7">
            <a:extLst>
              <a:ext uri="{FF2B5EF4-FFF2-40B4-BE49-F238E27FC236}">
                <a16:creationId xmlns:a16="http://schemas.microsoft.com/office/drawing/2014/main" id="{BFD903BF-C879-4A66-AC59-6BE0BD68F3BA}"/>
              </a:ext>
            </a:extLst>
          </p:cNvPr>
          <p:cNvPicPr>
            <a:picLocks noChangeAspect="1"/>
          </p:cNvPicPr>
          <p:nvPr/>
        </p:nvPicPr>
        <p:blipFill rotWithShape="1">
          <a:blip r:embed="rId5"/>
          <a:srcRect b="8019"/>
          <a:stretch/>
        </p:blipFill>
        <p:spPr>
          <a:xfrm>
            <a:off x="30788" y="1496267"/>
            <a:ext cx="12012701" cy="5187338"/>
          </a:xfrm>
          <a:prstGeom prst="rect">
            <a:avLst/>
          </a:prstGeom>
        </p:spPr>
      </p:pic>
      <p:pic>
        <p:nvPicPr>
          <p:cNvPr id="9" name="圖片 8">
            <a:extLst>
              <a:ext uri="{FF2B5EF4-FFF2-40B4-BE49-F238E27FC236}">
                <a16:creationId xmlns:a16="http://schemas.microsoft.com/office/drawing/2014/main" id="{73F1E44E-4413-49D6-A477-218C19CE2B89}"/>
              </a:ext>
            </a:extLst>
          </p:cNvPr>
          <p:cNvPicPr>
            <a:picLocks noChangeAspect="1"/>
          </p:cNvPicPr>
          <p:nvPr/>
        </p:nvPicPr>
        <p:blipFill>
          <a:blip r:embed="rId6"/>
          <a:stretch>
            <a:fillRect/>
          </a:stretch>
        </p:blipFill>
        <p:spPr>
          <a:xfrm>
            <a:off x="8254682" y="1950984"/>
            <a:ext cx="3620005" cy="4620270"/>
          </a:xfrm>
          <a:prstGeom prst="rect">
            <a:avLst/>
          </a:prstGeom>
        </p:spPr>
      </p:pic>
    </p:spTree>
    <p:extLst>
      <p:ext uri="{BB962C8B-B14F-4D97-AF65-F5344CB8AC3E}">
        <p14:creationId xmlns:p14="http://schemas.microsoft.com/office/powerpoint/2010/main" val="166793867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Neural Network</a:t>
            </a:r>
            <a:endParaRPr lang="en-US" altLang="zh-TW" dirty="0"/>
          </a:p>
        </p:txBody>
      </p:sp>
      <p:pic>
        <p:nvPicPr>
          <p:cNvPr id="2" name="圖片 1">
            <a:extLst>
              <a:ext uri="{FF2B5EF4-FFF2-40B4-BE49-F238E27FC236}">
                <a16:creationId xmlns:a16="http://schemas.microsoft.com/office/drawing/2014/main" id="{7DFCE6CC-3725-4EF6-A822-85623DBC4A5E}"/>
              </a:ext>
            </a:extLst>
          </p:cNvPr>
          <p:cNvPicPr>
            <a:picLocks noChangeAspect="1"/>
          </p:cNvPicPr>
          <p:nvPr/>
        </p:nvPicPr>
        <p:blipFill rotWithShape="1">
          <a:blip r:embed="rId3"/>
          <a:srcRect l="25058" t="2248" r="48820" b="34900"/>
          <a:stretch/>
        </p:blipFill>
        <p:spPr>
          <a:xfrm>
            <a:off x="1572016" y="1503309"/>
            <a:ext cx="3300607" cy="338746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5" name="標題 1">
            <a:extLst>
              <a:ext uri="{FF2B5EF4-FFF2-40B4-BE49-F238E27FC236}">
                <a16:creationId xmlns:a16="http://schemas.microsoft.com/office/drawing/2014/main" id="{0D506124-5B62-4A6E-8CE4-69E293DB42D4}"/>
              </a:ext>
            </a:extLst>
          </p:cNvPr>
          <p:cNvSpPr txBox="1">
            <a:spLocks/>
          </p:cNvSpPr>
          <p:nvPr/>
        </p:nvSpPr>
        <p:spPr>
          <a:xfrm>
            <a:off x="1379952" y="4890775"/>
            <a:ext cx="9344130" cy="943628"/>
          </a:xfrm>
          <a:prstGeom prst="rect">
            <a:avLst/>
          </a:prstGeom>
        </p:spPr>
        <p:txBody>
          <a:bodyPr vert="horz" lIns="91440" tIns="45720" rIns="91440" bIns="45720" rtlCol="0" anchor="b">
            <a:normAutofit/>
          </a:bodyPr>
          <a:lstStyle>
            <a:lvl1pPr algn="l" defTabSz="457200" rtl="0" eaLnBrk="1" latinLnBrk="0" hangingPunct="1">
              <a:spcBef>
                <a:spcPct val="0"/>
              </a:spcBef>
              <a:buNone/>
              <a:defRPr sz="4200" b="0" i="0" kern="1200">
                <a:solidFill>
                  <a:schemeClr val="tx2"/>
                </a:solidFill>
                <a:latin typeface="Microsoft JhengHei UI" panose="020B0604030504040204" pitchFamily="34" charset="-120"/>
                <a:ea typeface="Microsoft JhengHei UI" panose="020B0604030504040204" pitchFamily="34" charset="-120"/>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dist" fontAlgn="base"/>
            <a:r>
              <a:rPr lang="en-US" altLang="zh-TW" sz="2800" b="1" dirty="0"/>
              <a:t>Logistic Regression             Neural Network</a:t>
            </a:r>
            <a:endParaRPr lang="en-US" altLang="zh-TW" sz="2400" b="1" dirty="0"/>
          </a:p>
        </p:txBody>
      </p:sp>
      <p:pic>
        <p:nvPicPr>
          <p:cNvPr id="6" name="圖片 5">
            <a:extLst>
              <a:ext uri="{FF2B5EF4-FFF2-40B4-BE49-F238E27FC236}">
                <a16:creationId xmlns:a16="http://schemas.microsoft.com/office/drawing/2014/main" id="{7D6FC88C-1CA8-48E3-AD95-CD96C8D76BEA}"/>
              </a:ext>
            </a:extLst>
          </p:cNvPr>
          <p:cNvPicPr>
            <a:picLocks noChangeAspect="1"/>
          </p:cNvPicPr>
          <p:nvPr/>
        </p:nvPicPr>
        <p:blipFill rotWithShape="1">
          <a:blip r:embed="rId3"/>
          <a:srcRect l="71964" t="366" r="1914" b="36782"/>
          <a:stretch/>
        </p:blipFill>
        <p:spPr>
          <a:xfrm>
            <a:off x="7369483" y="1503309"/>
            <a:ext cx="3300607" cy="338746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49008063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Deep Learning</a:t>
            </a:r>
            <a:endParaRPr lang="en-US" altLang="zh-TW" dirty="0"/>
          </a:p>
        </p:txBody>
      </p:sp>
      <p:pic>
        <p:nvPicPr>
          <p:cNvPr id="3" name="圖片 2">
            <a:extLst>
              <a:ext uri="{FF2B5EF4-FFF2-40B4-BE49-F238E27FC236}">
                <a16:creationId xmlns:a16="http://schemas.microsoft.com/office/drawing/2014/main" id="{56235E4E-0160-41E1-AFA5-6103301DB3B0}"/>
              </a:ext>
            </a:extLst>
          </p:cNvPr>
          <p:cNvPicPr>
            <a:picLocks noChangeAspect="1"/>
          </p:cNvPicPr>
          <p:nvPr/>
        </p:nvPicPr>
        <p:blipFill>
          <a:blip r:embed="rId3"/>
          <a:stretch>
            <a:fillRect/>
          </a:stretch>
        </p:blipFill>
        <p:spPr>
          <a:xfrm>
            <a:off x="112734" y="156706"/>
            <a:ext cx="11959111" cy="6544588"/>
          </a:xfrm>
          <a:prstGeom prst="rect">
            <a:avLst/>
          </a:prstGeom>
        </p:spPr>
      </p:pic>
      <p:sp>
        <p:nvSpPr>
          <p:cNvPr id="2" name="文字方塊 1">
            <a:extLst>
              <a:ext uri="{FF2B5EF4-FFF2-40B4-BE49-F238E27FC236}">
                <a16:creationId xmlns:a16="http://schemas.microsoft.com/office/drawing/2014/main" id="{67902183-5BDE-44E8-B128-CFBB9FE1ECF1}"/>
              </a:ext>
            </a:extLst>
          </p:cNvPr>
          <p:cNvSpPr txBox="1"/>
          <p:nvPr/>
        </p:nvSpPr>
        <p:spPr>
          <a:xfrm>
            <a:off x="4377847" y="2010427"/>
            <a:ext cx="1043836" cy="523220"/>
          </a:xfrm>
          <a:prstGeom prst="rect">
            <a:avLst/>
          </a:prstGeom>
          <a:noFill/>
        </p:spPr>
        <p:txBody>
          <a:bodyPr wrap="square" rtlCol="0">
            <a:spAutoFit/>
          </a:bodyPr>
          <a:lstStyle/>
          <a:p>
            <a:r>
              <a:rPr lang="en-US" altLang="zh-TW" sz="2800" b="1" dirty="0">
                <a:solidFill>
                  <a:srgbClr val="FF0000"/>
                </a:solidFill>
              </a:rPr>
              <a:t>W</a:t>
            </a:r>
            <a:r>
              <a:rPr lang="en-US" altLang="zh-TW" sz="2800" b="1" baseline="-25000" dirty="0">
                <a:solidFill>
                  <a:srgbClr val="FF0000"/>
                </a:solidFill>
              </a:rPr>
              <a:t>i, j</a:t>
            </a:r>
            <a:endParaRPr lang="zh-TW" altLang="en-US" sz="2800" b="1" baseline="-25000" dirty="0">
              <a:solidFill>
                <a:srgbClr val="FF0000"/>
              </a:solidFill>
            </a:endParaRPr>
          </a:p>
        </p:txBody>
      </p:sp>
      <p:sp>
        <p:nvSpPr>
          <p:cNvPr id="5" name="文字方塊 4">
            <a:extLst>
              <a:ext uri="{FF2B5EF4-FFF2-40B4-BE49-F238E27FC236}">
                <a16:creationId xmlns:a16="http://schemas.microsoft.com/office/drawing/2014/main" id="{36D52654-3182-4F14-9924-FC4746569A6F}"/>
              </a:ext>
            </a:extLst>
          </p:cNvPr>
          <p:cNvSpPr txBox="1"/>
          <p:nvPr/>
        </p:nvSpPr>
        <p:spPr>
          <a:xfrm>
            <a:off x="6171156" y="2167002"/>
            <a:ext cx="1043836" cy="523220"/>
          </a:xfrm>
          <a:prstGeom prst="rect">
            <a:avLst/>
          </a:prstGeom>
          <a:noFill/>
        </p:spPr>
        <p:txBody>
          <a:bodyPr wrap="square" rtlCol="0">
            <a:spAutoFit/>
          </a:bodyPr>
          <a:lstStyle/>
          <a:p>
            <a:r>
              <a:rPr lang="en-US" altLang="zh-TW" sz="2800" b="1" dirty="0" err="1">
                <a:solidFill>
                  <a:srgbClr val="FF0000"/>
                </a:solidFill>
              </a:rPr>
              <a:t>W</a:t>
            </a:r>
            <a:r>
              <a:rPr lang="en-US" altLang="zh-TW" sz="2800" b="1" baseline="-25000" dirty="0" err="1">
                <a:solidFill>
                  <a:srgbClr val="FF0000"/>
                </a:solidFill>
              </a:rPr>
              <a:t>j</a:t>
            </a:r>
            <a:r>
              <a:rPr lang="en-US" altLang="zh-TW" sz="2800" b="1" baseline="-25000" dirty="0">
                <a:solidFill>
                  <a:srgbClr val="FF0000"/>
                </a:solidFill>
              </a:rPr>
              <a:t>, k</a:t>
            </a:r>
            <a:endParaRPr lang="zh-TW" altLang="en-US" sz="2800" b="1" baseline="-25000" dirty="0">
              <a:solidFill>
                <a:srgbClr val="FF0000"/>
              </a:solidFill>
            </a:endParaRPr>
          </a:p>
        </p:txBody>
      </p:sp>
      <p:sp>
        <p:nvSpPr>
          <p:cNvPr id="6" name="文字方塊 5">
            <a:extLst>
              <a:ext uri="{FF2B5EF4-FFF2-40B4-BE49-F238E27FC236}">
                <a16:creationId xmlns:a16="http://schemas.microsoft.com/office/drawing/2014/main" id="{984A93F0-6694-4BF2-AE20-6EF088FA9828}"/>
              </a:ext>
            </a:extLst>
          </p:cNvPr>
          <p:cNvSpPr txBox="1"/>
          <p:nvPr/>
        </p:nvSpPr>
        <p:spPr>
          <a:xfrm>
            <a:off x="7795365" y="2010427"/>
            <a:ext cx="1043836" cy="523220"/>
          </a:xfrm>
          <a:prstGeom prst="rect">
            <a:avLst/>
          </a:prstGeom>
          <a:noFill/>
        </p:spPr>
        <p:txBody>
          <a:bodyPr wrap="square" rtlCol="0">
            <a:spAutoFit/>
          </a:bodyPr>
          <a:lstStyle/>
          <a:p>
            <a:r>
              <a:rPr lang="en-US" altLang="zh-TW" sz="2800" b="1" dirty="0" err="1">
                <a:solidFill>
                  <a:srgbClr val="FF0000"/>
                </a:solidFill>
              </a:rPr>
              <a:t>W</a:t>
            </a:r>
            <a:r>
              <a:rPr lang="en-US" altLang="zh-TW" sz="2800" b="1" baseline="-25000" dirty="0" err="1">
                <a:solidFill>
                  <a:srgbClr val="FF0000"/>
                </a:solidFill>
              </a:rPr>
              <a:t>k</a:t>
            </a:r>
            <a:r>
              <a:rPr lang="en-US" altLang="zh-TW" sz="2800" b="1" baseline="-25000" dirty="0">
                <a:solidFill>
                  <a:srgbClr val="FF0000"/>
                </a:solidFill>
              </a:rPr>
              <a:t>, l</a:t>
            </a:r>
            <a:endParaRPr lang="zh-TW" altLang="en-US" sz="2800" b="1" baseline="-25000" dirty="0">
              <a:solidFill>
                <a:srgbClr val="FF0000"/>
              </a:solidFill>
            </a:endParaRPr>
          </a:p>
        </p:txBody>
      </p:sp>
      <p:sp>
        <p:nvSpPr>
          <p:cNvPr id="7" name="文字方塊 6">
            <a:extLst>
              <a:ext uri="{FF2B5EF4-FFF2-40B4-BE49-F238E27FC236}">
                <a16:creationId xmlns:a16="http://schemas.microsoft.com/office/drawing/2014/main" id="{7FA33E37-9C95-40D0-BF82-713EF77EEFDC}"/>
              </a:ext>
            </a:extLst>
          </p:cNvPr>
          <p:cNvSpPr txBox="1"/>
          <p:nvPr/>
        </p:nvSpPr>
        <p:spPr>
          <a:xfrm>
            <a:off x="120155" y="1356460"/>
            <a:ext cx="3151855" cy="4770537"/>
          </a:xfrm>
          <a:prstGeom prst="rect">
            <a:avLst/>
          </a:prstGeom>
          <a:solidFill>
            <a:schemeClr val="accent6">
              <a:lumMod val="20000"/>
              <a:lumOff val="80000"/>
            </a:schemeClr>
          </a:solidFill>
        </p:spPr>
        <p:txBody>
          <a:bodyPr wrap="square" rtlCol="0">
            <a:spAutoFit/>
          </a:bodyPr>
          <a:lstStyle/>
          <a:p>
            <a:r>
              <a:rPr lang="en-US" altLang="zh-TW" sz="1600" b="1" dirty="0">
                <a:solidFill>
                  <a:srgbClr val="00B0F0"/>
                </a:solidFill>
                <a:latin typeface="微軟正黑體" panose="020B0604030504040204" pitchFamily="34" charset="-120"/>
                <a:ea typeface="微軟正黑體" panose="020B0604030504040204" pitchFamily="34" charset="-120"/>
              </a:rPr>
              <a:t>The Input Layer receives signals from neurons, the Hidden Layer is the intermediate layer, and the Output Layer produces the response. The strength of the signal transmitted by each neuron is represented as a weight (W), which is the parameter the model needs to solve. Once calculated, we have a formula. With input signals passed through layer by layer, we can deduce the result.</a:t>
            </a:r>
          </a:p>
          <a:p>
            <a:endParaRPr lang="en-US" altLang="zh-TW" sz="1600" b="1" dirty="0">
              <a:solidFill>
                <a:srgbClr val="00B0F0"/>
              </a:solidFill>
              <a:latin typeface="微軟正黑體" panose="020B0604030504040204" pitchFamily="34" charset="-120"/>
              <a:ea typeface="微軟正黑體" panose="020B0604030504040204" pitchFamily="34" charset="-120"/>
            </a:endParaRPr>
          </a:p>
          <a:p>
            <a:r>
              <a:rPr lang="en-US" altLang="zh-TW" sz="1600" b="1" dirty="0">
                <a:solidFill>
                  <a:srgbClr val="00B0F0"/>
                </a:solidFill>
                <a:latin typeface="微軟正黑體" panose="020B0604030504040204" pitchFamily="34" charset="-120"/>
                <a:ea typeface="微軟正黑體" panose="020B0604030504040204" pitchFamily="34" charset="-120"/>
              </a:rPr>
              <a:t>If there are more than 2 Hidden Layers, it is referred to as 'Deep Learning'</a:t>
            </a:r>
            <a:endParaRPr lang="zh-TW" altLang="en-US" sz="1600" b="1" dirty="0">
              <a:solidFill>
                <a:srgbClr val="00B0F0"/>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8474234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內容預留位置 13" descr="背景中的圓圈和線條幾何圖案">
            <a:extLst>
              <a:ext uri="{FF2B5EF4-FFF2-40B4-BE49-F238E27FC236}">
                <a16:creationId xmlns:a16="http://schemas.microsoft.com/office/drawing/2014/main" id="{3DCD32DE-17E5-4B82-A895-921260709D2B}"/>
              </a:ext>
            </a:extLst>
          </p:cNvPr>
          <p:cNvPicPr>
            <a:picLocks noGrp="1" noChangeAspect="1"/>
          </p:cNvPicPr>
          <p:nvPr>
            <p:ph sz="half" idx="1"/>
          </p:nvPr>
        </p:nvPicPr>
        <p:blipFill rotWithShape="1">
          <a:blip r:embed="rId3">
            <a:duotone>
              <a:schemeClr val="bg2">
                <a:shade val="45000"/>
                <a:satMod val="135000"/>
              </a:schemeClr>
              <a:prstClr val="white"/>
            </a:duotone>
            <a:alphaModFix amt="50000"/>
          </a:blip>
          <a:srcRect t="3125" b="3125"/>
          <a:stretch/>
        </p:blipFill>
        <p:spPr>
          <a:xfrm>
            <a:off x="0" y="0"/>
            <a:ext cx="12192000" cy="6858000"/>
          </a:xfrm>
          <a:prstGeom prst="rect">
            <a:avLst/>
          </a:prstGeom>
        </p:spPr>
      </p:pic>
      <p:sp>
        <p:nvSpPr>
          <p:cNvPr id="5" name="文字方塊 4">
            <a:extLst>
              <a:ext uri="{FF2B5EF4-FFF2-40B4-BE49-F238E27FC236}">
                <a16:creationId xmlns:a16="http://schemas.microsoft.com/office/drawing/2014/main" id="{81EB9D1B-DE0E-4144-9946-378964F2D922}"/>
              </a:ext>
            </a:extLst>
          </p:cNvPr>
          <p:cNvSpPr txBox="1"/>
          <p:nvPr/>
        </p:nvSpPr>
        <p:spPr>
          <a:xfrm>
            <a:off x="332671" y="1228397"/>
            <a:ext cx="10615077" cy="584775"/>
          </a:xfrm>
          <a:prstGeom prst="rect">
            <a:avLst/>
          </a:prstGeom>
          <a:noFill/>
        </p:spPr>
        <p:txBody>
          <a:bodyPr wrap="square" rtlCol="0">
            <a:spAutoFit/>
          </a:bodyPr>
          <a:lstStyle/>
          <a:p>
            <a:pPr marL="457200" indent="-457200">
              <a:buFont typeface="Arial" panose="020B0604020202020204" pitchFamily="34" charset="0"/>
              <a:buChar char="•"/>
            </a:pPr>
            <a:r>
              <a:rPr lang="en-US" altLang="zh-TW" sz="3200" dirty="0">
                <a:latin typeface="微軟正黑體" panose="020B0604030504040204" pitchFamily="34" charset="-120"/>
                <a:ea typeface="微軟正黑體" panose="020B0604030504040204" pitchFamily="34" charset="-120"/>
              </a:rPr>
              <a:t>Let's consider an example:</a:t>
            </a:r>
            <a:endParaRPr lang="zh-TW" altLang="en-US" sz="3200"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Neural Network</a:t>
            </a:r>
            <a:endParaRPr lang="en-US" altLang="zh-TW" dirty="0"/>
          </a:p>
        </p:txBody>
      </p:sp>
      <p:pic>
        <p:nvPicPr>
          <p:cNvPr id="5122" name="Picture 2" descr="https://ithelp.ithome.com.tw/upload/images/20180326/20001976gHukZnu4sd.png">
            <a:extLst>
              <a:ext uri="{FF2B5EF4-FFF2-40B4-BE49-F238E27FC236}">
                <a16:creationId xmlns:a16="http://schemas.microsoft.com/office/drawing/2014/main" id="{D73784FA-3269-46D8-AAA9-7737E25ED5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817" y="1976916"/>
            <a:ext cx="6814498" cy="424790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文字方塊 5">
            <a:extLst>
              <a:ext uri="{FF2B5EF4-FFF2-40B4-BE49-F238E27FC236}">
                <a16:creationId xmlns:a16="http://schemas.microsoft.com/office/drawing/2014/main" id="{2C62F128-77D7-4F9E-B142-FDEE0F5C4447}"/>
              </a:ext>
            </a:extLst>
          </p:cNvPr>
          <p:cNvSpPr txBox="1"/>
          <p:nvPr/>
        </p:nvSpPr>
        <p:spPr>
          <a:xfrm>
            <a:off x="448101" y="6356743"/>
            <a:ext cx="5861712" cy="369332"/>
          </a:xfrm>
          <a:prstGeom prst="rect">
            <a:avLst/>
          </a:prstGeom>
          <a:noFill/>
        </p:spPr>
        <p:txBody>
          <a:bodyPr wrap="square" rtlCol="0">
            <a:spAutoFit/>
          </a:bodyPr>
          <a:lstStyle/>
          <a:p>
            <a:r>
              <a:rPr lang="en-US" altLang="zh-TW" dirty="0"/>
              <a:t>Source</a:t>
            </a:r>
            <a:r>
              <a:rPr lang="zh-TW" altLang="en-US" dirty="0"/>
              <a:t>：</a:t>
            </a:r>
            <a:r>
              <a:rPr lang="en-US" altLang="zh-TW" dirty="0" err="1"/>
              <a:t>DataCamp</a:t>
            </a:r>
            <a:r>
              <a:rPr lang="en-US" altLang="zh-TW" dirty="0"/>
              <a:t> Deep Learning in Python</a:t>
            </a:r>
            <a:endParaRPr lang="zh-TW" altLang="en-US" dirty="0"/>
          </a:p>
        </p:txBody>
      </p:sp>
      <p:sp>
        <p:nvSpPr>
          <p:cNvPr id="7" name="文字方塊 6">
            <a:extLst>
              <a:ext uri="{FF2B5EF4-FFF2-40B4-BE49-F238E27FC236}">
                <a16:creationId xmlns:a16="http://schemas.microsoft.com/office/drawing/2014/main" id="{8C43A13F-0957-48B0-A0DF-A29E6455FC55}"/>
              </a:ext>
            </a:extLst>
          </p:cNvPr>
          <p:cNvSpPr txBox="1"/>
          <p:nvPr/>
        </p:nvSpPr>
        <p:spPr>
          <a:xfrm>
            <a:off x="7136574" y="1316455"/>
            <a:ext cx="4826609" cy="5324535"/>
          </a:xfrm>
          <a:prstGeom prst="rect">
            <a:avLst/>
          </a:prstGeom>
          <a:solidFill>
            <a:schemeClr val="bg2">
              <a:lumMod val="20000"/>
              <a:lumOff val="80000"/>
            </a:schemeClr>
          </a:solidFill>
          <a:effectLst>
            <a:outerShdw blurRad="50800" dist="38100" dir="2700000" algn="tl" rotWithShape="0">
              <a:prstClr val="black">
                <a:alpha val="40000"/>
              </a:prstClr>
            </a:outerShdw>
          </a:effectLst>
        </p:spPr>
        <p:txBody>
          <a:bodyPr wrap="square" rtlCol="0">
            <a:spAutoFit/>
          </a:bodyPr>
          <a:lstStyle/>
          <a:p>
            <a:pPr marL="342900" indent="-342900">
              <a:buFont typeface="Arial" panose="020B0604020202020204" pitchFamily="34" charset="0"/>
              <a:buChar char="•"/>
            </a:pP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Let's start by arbitrarily assuming a set of </a:t>
            </a:r>
            <a:r>
              <a:rPr lang="en-US" altLang="zh-TW" sz="2000" dirty="0">
                <a:solidFill>
                  <a:srgbClr val="FF0000"/>
                </a:solidFill>
                <a:latin typeface="微軟正黑體" panose="020B0604030504040204" pitchFamily="34" charset="-120"/>
                <a:ea typeface="微軟正黑體" panose="020B0604030504040204" pitchFamily="34" charset="-120"/>
              </a:rPr>
              <a:t>weights</a:t>
            </a: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 (W), as indicated by the numbers inside the </a:t>
            </a:r>
            <a:r>
              <a:rPr lang="en-US" altLang="zh-TW" sz="2000" dirty="0">
                <a:solidFill>
                  <a:srgbClr val="FF0000"/>
                </a:solidFill>
                <a:latin typeface="微軟正黑體" panose="020B0604030504040204" pitchFamily="34" charset="-120"/>
                <a:ea typeface="微軟正黑體" panose="020B0604030504040204" pitchFamily="34" charset="-120"/>
              </a:rPr>
              <a:t>red</a:t>
            </a: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 circles in the diagram. </a:t>
            </a:r>
          </a:p>
          <a:p>
            <a:pPr marL="342900" indent="-342900">
              <a:buFont typeface="Arial" panose="020B0604020202020204" pitchFamily="34" charset="0"/>
              <a:buChar char="•"/>
            </a:pP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In each layer, the </a:t>
            </a:r>
            <a:r>
              <a:rPr lang="en-US" altLang="zh-TW" sz="2000" dirty="0">
                <a:solidFill>
                  <a:srgbClr val="FF0000"/>
                </a:solidFill>
                <a:latin typeface="微軟正黑體" panose="020B0604030504040204" pitchFamily="34" charset="-120"/>
                <a:ea typeface="微軟正黑體" panose="020B0604030504040204" pitchFamily="34" charset="-120"/>
              </a:rPr>
              <a:t>output</a:t>
            </a: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 is equal to the input from the previous layer multiplied by the weights (W), expressed as </a:t>
            </a:r>
            <a:r>
              <a:rPr lang="en-US" altLang="zh-TW" sz="2000" dirty="0">
                <a:solidFill>
                  <a:srgbClr val="FF0000"/>
                </a:solidFill>
                <a:latin typeface="微軟正黑體" panose="020B0604030504040204" pitchFamily="34" charset="-120"/>
                <a:ea typeface="微軟正黑體" panose="020B0604030504040204" pitchFamily="34" charset="-120"/>
              </a:rPr>
              <a:t>y = sum(w * x). </a:t>
            </a:r>
          </a:p>
          <a:p>
            <a:pPr marL="342900" indent="-342900">
              <a:buFont typeface="Arial" panose="020B0604020202020204" pitchFamily="34" charset="0"/>
              <a:buChar char="•"/>
            </a:pP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This process is called Forward Propagation.</a:t>
            </a:r>
          </a:p>
          <a:p>
            <a:pPr marL="342900" indent="-342900">
              <a:buFont typeface="Arial" panose="020B0604020202020204" pitchFamily="34" charset="0"/>
              <a:buChar char="•"/>
            </a:pP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For example, consider the first node in the hidden layer, which is equal to 2 * 1 + 3 * 1 = </a:t>
            </a:r>
            <a:r>
              <a:rPr lang="en-US" altLang="zh-TW" sz="2000" dirty="0">
                <a:solidFill>
                  <a:srgbClr val="FF0000"/>
                </a:solidFill>
                <a:latin typeface="微軟正黑體" panose="020B0604030504040204" pitchFamily="34" charset="-120"/>
                <a:ea typeface="微軟正黑體" panose="020B0604030504040204" pitchFamily="34" charset="-120"/>
              </a:rPr>
              <a:t>5</a:t>
            </a: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 </a:t>
            </a:r>
          </a:p>
          <a:p>
            <a:pPr marL="342900" indent="-342900">
              <a:buFont typeface="Arial" panose="020B0604020202020204" pitchFamily="34" charset="0"/>
              <a:buChar char="•"/>
            </a:pP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The second node in the hidden layer is equal to 2 * -1 + 3 * 1 = </a:t>
            </a:r>
            <a:r>
              <a:rPr lang="en-US" altLang="zh-TW" sz="2000" dirty="0">
                <a:solidFill>
                  <a:srgbClr val="FF0000"/>
                </a:solidFill>
                <a:latin typeface="微軟正黑體" panose="020B0604030504040204" pitchFamily="34" charset="-120"/>
                <a:ea typeface="微軟正黑體" panose="020B0604030504040204" pitchFamily="34" charset="-120"/>
              </a:rPr>
              <a:t>1</a:t>
            </a: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a:t>
            </a:r>
          </a:p>
          <a:p>
            <a:pPr marL="342900" indent="-342900">
              <a:buFont typeface="Arial" panose="020B0604020202020204" pitchFamily="34" charset="0"/>
              <a:buChar char="•"/>
            </a:pP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The output layer is then equal to 5 * 2 + 1 * -1 = </a:t>
            </a:r>
            <a:r>
              <a:rPr lang="en-US" altLang="zh-TW" sz="2000" dirty="0">
                <a:solidFill>
                  <a:srgbClr val="FF0000"/>
                </a:solidFill>
                <a:latin typeface="微軟正黑體" panose="020B0604030504040204" pitchFamily="34" charset="-120"/>
                <a:ea typeface="微軟正黑體" panose="020B0604030504040204" pitchFamily="34" charset="-120"/>
              </a:rPr>
              <a:t>9</a:t>
            </a:r>
            <a:r>
              <a:rPr lang="en-US" altLang="zh-TW" sz="2000" dirty="0">
                <a:solidFill>
                  <a:schemeClr val="bg1">
                    <a:lumMod val="95000"/>
                    <a:lumOff val="5000"/>
                  </a:schemeClr>
                </a:solidFill>
                <a:latin typeface="微軟正黑體" panose="020B0604030504040204" pitchFamily="34" charset="-120"/>
                <a:ea typeface="微軟正黑體" panose="020B0604030504040204" pitchFamily="34" charset="-120"/>
              </a:rPr>
              <a:t>.</a:t>
            </a:r>
          </a:p>
        </p:txBody>
      </p:sp>
    </p:spTree>
    <p:extLst>
      <p:ext uri="{BB962C8B-B14F-4D97-AF65-F5344CB8AC3E}">
        <p14:creationId xmlns:p14="http://schemas.microsoft.com/office/powerpoint/2010/main" val="393991042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122"/>
                                        </p:tgtEl>
                                        <p:attrNameLst>
                                          <p:attrName>style.visibility</p:attrName>
                                        </p:attrNameLst>
                                      </p:cBhvr>
                                      <p:to>
                                        <p:strVal val="visible"/>
                                      </p:to>
                                    </p:set>
                                    <p:anim calcmode="lin" valueType="num">
                                      <p:cBhvr additive="base">
                                        <p:cTn id="7" dur="500" fill="hold"/>
                                        <p:tgtEl>
                                          <p:spTgt spid="5122"/>
                                        </p:tgtEl>
                                        <p:attrNameLst>
                                          <p:attrName>ppt_x</p:attrName>
                                        </p:attrNameLst>
                                      </p:cBhvr>
                                      <p:tavLst>
                                        <p:tav tm="0">
                                          <p:val>
                                            <p:strVal val="#ppt_x"/>
                                          </p:val>
                                        </p:tav>
                                        <p:tav tm="100000">
                                          <p:val>
                                            <p:strVal val="#ppt_x"/>
                                          </p:val>
                                        </p:tav>
                                      </p:tavLst>
                                    </p:anim>
                                    <p:anim calcmode="lin" valueType="num">
                                      <p:cBhvr additive="base">
                                        <p:cTn id="8" dur="500" fill="hold"/>
                                        <p:tgtEl>
                                          <p:spTgt spid="51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492040" y="1108025"/>
            <a:ext cx="11385342" cy="2677656"/>
          </a:xfrm>
          <a:prstGeom prst="rect">
            <a:avLst/>
          </a:prstGeom>
          <a:noFill/>
        </p:spPr>
        <p:txBody>
          <a:bodyPr wrap="square" rtlCol="0">
            <a:spAutoFit/>
          </a:bodyPr>
          <a:lstStyle/>
          <a:p>
            <a:pPr marL="457200" indent="-457200">
              <a:buFont typeface="Arial" panose="020B0604020202020204" pitchFamily="34" charset="0"/>
              <a:buChar char="•"/>
            </a:pPr>
            <a:r>
              <a:rPr lang="en-US" altLang="zh-TW" sz="2800" dirty="0">
                <a:solidFill>
                  <a:srgbClr val="FFCCCC"/>
                </a:solidFill>
                <a:latin typeface="微軟正黑體" panose="020B0604030504040204" pitchFamily="34" charset="-120"/>
                <a:ea typeface="微軟正黑體" panose="020B0604030504040204" pitchFamily="34" charset="-120"/>
              </a:rPr>
              <a:t>First, construct the model by determining the number of hidden layers. Then, use Forward Propagation and Backpropagation to calculate the most important parameter in the model, which is the 'weight.’ </a:t>
            </a:r>
          </a:p>
          <a:p>
            <a:pPr marL="457200" indent="-457200">
              <a:buFont typeface="Arial" panose="020B0604020202020204" pitchFamily="34" charset="0"/>
              <a:buChar char="•"/>
            </a:pPr>
            <a:r>
              <a:rPr lang="en-US" altLang="zh-TW" sz="2800" dirty="0">
                <a:solidFill>
                  <a:srgbClr val="FFCCCC"/>
                </a:solidFill>
                <a:latin typeface="微軟正黑體" panose="020B0604030504040204" pitchFamily="34" charset="-120"/>
                <a:ea typeface="微軟正黑體" panose="020B0604030504040204" pitchFamily="34" charset="-120"/>
              </a:rPr>
              <a:t>This process is referred to as 'optimization,' and the most commonly used technique is 'Gradient Descent</a:t>
            </a:r>
            <a:endParaRPr lang="zh-TW" altLang="en-US" sz="2800" dirty="0">
              <a:solidFill>
                <a:srgbClr val="FFCCCC"/>
              </a:solidFill>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Neural Network</a:t>
            </a:r>
            <a:endParaRPr lang="en-US" altLang="zh-TW" dirty="0"/>
          </a:p>
        </p:txBody>
      </p:sp>
      <p:pic>
        <p:nvPicPr>
          <p:cNvPr id="3074" name="Picture 2" descr="https://ithelp.ithome.com.tw/upload/images/20180326/20001976ZvQ1jpvvYJ.png">
            <a:extLst>
              <a:ext uri="{FF2B5EF4-FFF2-40B4-BE49-F238E27FC236}">
                <a16:creationId xmlns:a16="http://schemas.microsoft.com/office/drawing/2014/main" id="{776FC297-A7FC-4DAC-8538-F09581EF4F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8919" y="3781601"/>
            <a:ext cx="4663441" cy="29713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文字方塊 6">
            <a:extLst>
              <a:ext uri="{FF2B5EF4-FFF2-40B4-BE49-F238E27FC236}">
                <a16:creationId xmlns:a16="http://schemas.microsoft.com/office/drawing/2014/main" id="{BC93168E-1621-46B1-8F75-E7F8FA491340}"/>
              </a:ext>
            </a:extLst>
          </p:cNvPr>
          <p:cNvSpPr txBox="1"/>
          <p:nvPr/>
        </p:nvSpPr>
        <p:spPr>
          <a:xfrm>
            <a:off x="7983120" y="6245110"/>
            <a:ext cx="4222631" cy="523220"/>
          </a:xfrm>
          <a:prstGeom prst="rect">
            <a:avLst/>
          </a:prstGeom>
          <a:noFill/>
        </p:spPr>
        <p:txBody>
          <a:bodyPr wrap="none" rtlCol="0">
            <a:spAutoFit/>
          </a:bodyPr>
          <a:lstStyle/>
          <a:p>
            <a:r>
              <a:rPr lang="en-US" altLang="zh-TW" sz="1400" dirty="0"/>
              <a:t>Source:</a:t>
            </a:r>
          </a:p>
          <a:p>
            <a:r>
              <a:rPr lang="en-US" altLang="zh-TW" sz="1400" dirty="0">
                <a:hlinkClick r:id="rId4"/>
              </a:rPr>
              <a:t>https://ithelp.ithome.com.tw/articles/10191528</a:t>
            </a:r>
            <a:endParaRPr lang="en-US" altLang="zh-TW" sz="1400" dirty="0"/>
          </a:p>
        </p:txBody>
      </p:sp>
      <p:sp>
        <p:nvSpPr>
          <p:cNvPr id="3" name="Content Placeholder 2">
            <a:extLst>
              <a:ext uri="{FF2B5EF4-FFF2-40B4-BE49-F238E27FC236}">
                <a16:creationId xmlns:a16="http://schemas.microsoft.com/office/drawing/2014/main" id="{0F712042-0C59-D5FC-4DD2-9481E3E9E913}"/>
              </a:ext>
            </a:extLst>
          </p:cNvPr>
          <p:cNvSpPr>
            <a:spLocks noGrp="1"/>
          </p:cNvSpPr>
          <p:nvPr>
            <p:ph sz="half" idx="1"/>
          </p:nvPr>
        </p:nvSpPr>
        <p:spPr/>
        <p:txBody>
          <a:bodyPr/>
          <a:lstStyle/>
          <a:p>
            <a:endParaRPr lang="zh-TW" altLang="en-US"/>
          </a:p>
        </p:txBody>
      </p:sp>
    </p:spTree>
    <p:extLst>
      <p:ext uri="{BB962C8B-B14F-4D97-AF65-F5344CB8AC3E}">
        <p14:creationId xmlns:p14="http://schemas.microsoft.com/office/powerpoint/2010/main" val="213688431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571500" y="284769"/>
            <a:ext cx="11515725" cy="2217851"/>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altLang="zh-TW" sz="3200" b="1" dirty="0">
                <a:latin typeface="微軟正黑體" panose="020B0604030504040204" pitchFamily="34" charset="-120"/>
                <a:ea typeface="微軟正黑體" panose="020B0604030504040204" pitchFamily="34" charset="-120"/>
              </a:rPr>
              <a:t>Machine learning has two primary objectives: </a:t>
            </a:r>
            <a:r>
              <a:rPr lang="en-US" altLang="zh-TW" sz="3200" b="1" dirty="0">
                <a:solidFill>
                  <a:srgbClr val="FFFF00"/>
                </a:solidFill>
                <a:latin typeface="微軟正黑體" panose="020B0604030504040204" pitchFamily="34" charset="-120"/>
                <a:ea typeface="微軟正黑體" panose="020B0604030504040204" pitchFamily="34" charset="-120"/>
              </a:rPr>
              <a:t>prediction </a:t>
            </a:r>
            <a:r>
              <a:rPr lang="en-US" altLang="zh-TW" sz="3200" b="1" dirty="0">
                <a:latin typeface="微軟正黑體" panose="020B0604030504040204" pitchFamily="34" charset="-120"/>
                <a:ea typeface="微軟正黑體" panose="020B0604030504040204" pitchFamily="34" charset="-120"/>
              </a:rPr>
              <a:t>and </a:t>
            </a:r>
            <a:r>
              <a:rPr lang="en-US" altLang="zh-TW" sz="3200" b="1" dirty="0">
                <a:solidFill>
                  <a:srgbClr val="FFFF00"/>
                </a:solidFill>
                <a:latin typeface="微軟正黑體" panose="020B0604030504040204" pitchFamily="34" charset="-120"/>
                <a:ea typeface="微軟正黑體" panose="020B0604030504040204" pitchFamily="34" charset="-120"/>
              </a:rPr>
              <a:t>classification</a:t>
            </a:r>
            <a:r>
              <a:rPr lang="en-US" altLang="zh-TW" sz="3200" b="1" dirty="0">
                <a:latin typeface="微軟正黑體" panose="020B0604030504040204" pitchFamily="34" charset="-120"/>
                <a:ea typeface="微軟正黑體" panose="020B0604030504040204" pitchFamily="34" charset="-120"/>
              </a:rPr>
              <a:t>. </a:t>
            </a:r>
          </a:p>
          <a:p>
            <a:pPr marL="457200" indent="-457200">
              <a:lnSpc>
                <a:spcPct val="150000"/>
              </a:lnSpc>
              <a:buFont typeface="Arial" panose="020B0604020202020204" pitchFamily="34" charset="0"/>
              <a:buChar char="•"/>
            </a:pPr>
            <a:r>
              <a:rPr lang="en-US" altLang="zh-TW" sz="3200" b="1" dirty="0">
                <a:latin typeface="微軟正黑體" panose="020B0604030504040204" pitchFamily="34" charset="-120"/>
                <a:ea typeface="微軟正黑體" panose="020B0604030504040204" pitchFamily="34" charset="-120"/>
              </a:rPr>
              <a:t>Let's take a look at a few examples:</a:t>
            </a:r>
            <a:endParaRPr lang="zh-TW" altLang="en-US" sz="4400" b="1" dirty="0">
              <a:latin typeface="微軟正黑體" panose="020B0604030504040204" pitchFamily="34" charset="-120"/>
              <a:ea typeface="微軟正黑體" panose="020B0604030504040204" pitchFamily="34" charset="-120"/>
            </a:endParaRPr>
          </a:p>
        </p:txBody>
      </p:sp>
      <p:pic>
        <p:nvPicPr>
          <p:cNvPr id="7" name="圖片 6">
            <a:extLst>
              <a:ext uri="{FF2B5EF4-FFF2-40B4-BE49-F238E27FC236}">
                <a16:creationId xmlns:a16="http://schemas.microsoft.com/office/drawing/2014/main" id="{CE8B79C5-6EBF-4F0E-98A1-E87DD0CE61E3}"/>
              </a:ext>
            </a:extLst>
          </p:cNvPr>
          <p:cNvPicPr/>
          <p:nvPr/>
        </p:nvPicPr>
        <p:blipFill rotWithShape="1">
          <a:blip r:embed="rId3"/>
          <a:srcRect t="11305"/>
          <a:stretch/>
        </p:blipFill>
        <p:spPr bwMode="auto">
          <a:xfrm>
            <a:off x="6198774" y="3329288"/>
            <a:ext cx="5736051" cy="29000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53640926-AAD7-44D8-BBD7-CCE9431645EC}">
              <a14:shadowObscured xmlns:a14="http://schemas.microsoft.com/office/drawing/2010/main"/>
            </a:ext>
          </a:extLst>
        </p:spPr>
      </p:pic>
      <p:pic>
        <p:nvPicPr>
          <p:cNvPr id="1026" name="Picture 2" descr="Decision tree example">
            <a:extLst>
              <a:ext uri="{FF2B5EF4-FFF2-40B4-BE49-F238E27FC236}">
                <a16:creationId xmlns:a16="http://schemas.microsoft.com/office/drawing/2014/main" id="{7C0C96EC-CB8D-4ACB-95F3-4AF0DEE42A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499" y="2962377"/>
            <a:ext cx="5054359" cy="36108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Content Placeholder 2">
            <a:extLst>
              <a:ext uri="{FF2B5EF4-FFF2-40B4-BE49-F238E27FC236}">
                <a16:creationId xmlns:a16="http://schemas.microsoft.com/office/drawing/2014/main" id="{9E6269AB-20DB-3262-466E-70D31EF6F6BD}"/>
              </a:ext>
            </a:extLst>
          </p:cNvPr>
          <p:cNvSpPr>
            <a:spLocks noGrp="1"/>
          </p:cNvSpPr>
          <p:nvPr>
            <p:ph sz="half" idx="1"/>
          </p:nvPr>
        </p:nvSpPr>
        <p:spPr/>
        <p:txBody>
          <a:bodyPr/>
          <a:lstStyle/>
          <a:p>
            <a:endParaRPr lang="zh-TW" altLang="en-US"/>
          </a:p>
        </p:txBody>
      </p:sp>
    </p:spTree>
    <p:extLst>
      <p:ext uri="{BB962C8B-B14F-4D97-AF65-F5344CB8AC3E}">
        <p14:creationId xmlns:p14="http://schemas.microsoft.com/office/powerpoint/2010/main" val="162077436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descr="鏈連結">
            <a:extLst>
              <a:ext uri="{FF2B5EF4-FFF2-40B4-BE49-F238E27FC236}">
                <a16:creationId xmlns:a16="http://schemas.microsoft.com/office/drawing/2014/main" id="{A4511EBC-2F3C-446D-867B-7DC328517A44}"/>
              </a:ext>
            </a:extLst>
          </p:cNvPr>
          <p:cNvPicPr>
            <a:picLocks noChangeAspect="1"/>
          </p:cNvPicPr>
          <p:nvPr/>
        </p:nvPicPr>
        <p:blipFill rotWithShape="1">
          <a:blip r:embed="rId3">
            <a:duotone>
              <a:prstClr val="black"/>
              <a:schemeClr val="accent5">
                <a:tint val="45000"/>
                <a:satMod val="400000"/>
              </a:schemeClr>
            </a:duotone>
            <a:alphaModFix amt="25000"/>
          </a:blip>
          <a:srcRect t="23391" r="9091"/>
          <a:stretch/>
        </p:blipFill>
        <p:spPr>
          <a:xfrm>
            <a:off x="20" y="10"/>
            <a:ext cx="12191980" cy="6857990"/>
          </a:xfrm>
          <a:prstGeom prst="rect">
            <a:avLst/>
          </a:prstGeom>
        </p:spPr>
      </p:pic>
      <p:pic>
        <p:nvPicPr>
          <p:cNvPr id="3" name="圖片 2">
            <a:extLst>
              <a:ext uri="{FF2B5EF4-FFF2-40B4-BE49-F238E27FC236}">
                <a16:creationId xmlns:a16="http://schemas.microsoft.com/office/drawing/2014/main" id="{44692CAC-DE7E-4F9B-A5D8-932954954C7F}"/>
              </a:ext>
            </a:extLst>
          </p:cNvPr>
          <p:cNvPicPr>
            <a:picLocks noChangeAspect="1"/>
          </p:cNvPicPr>
          <p:nvPr/>
        </p:nvPicPr>
        <p:blipFill>
          <a:blip r:embed="rId4"/>
          <a:stretch>
            <a:fillRect/>
          </a:stretch>
        </p:blipFill>
        <p:spPr>
          <a:xfrm>
            <a:off x="1326849" y="389510"/>
            <a:ext cx="9538301" cy="55409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文字方塊 7">
            <a:extLst>
              <a:ext uri="{FF2B5EF4-FFF2-40B4-BE49-F238E27FC236}">
                <a16:creationId xmlns:a16="http://schemas.microsoft.com/office/drawing/2014/main" id="{FFC16989-411E-49D3-B5CB-8FC5A99F0FF3}"/>
              </a:ext>
            </a:extLst>
          </p:cNvPr>
          <p:cNvSpPr txBox="1"/>
          <p:nvPr/>
        </p:nvSpPr>
        <p:spPr>
          <a:xfrm>
            <a:off x="3516198" y="6006825"/>
            <a:ext cx="5844618" cy="461665"/>
          </a:xfrm>
          <a:prstGeom prst="rect">
            <a:avLst/>
          </a:prstGeom>
          <a:noFill/>
        </p:spPr>
        <p:txBody>
          <a:bodyPr wrap="square" rtlCol="0">
            <a:spAutoFit/>
          </a:bodyPr>
          <a:lstStyle/>
          <a:p>
            <a:r>
              <a:rPr lang="en-US" altLang="zh-TW" sz="2400" dirty="0">
                <a:hlinkClick r:id="rId5"/>
              </a:rPr>
              <a:t>https://playground.tensorflow.org/</a:t>
            </a:r>
            <a:endParaRPr lang="zh-TW" altLang="en-US" sz="2400" dirty="0"/>
          </a:p>
        </p:txBody>
      </p:sp>
    </p:spTree>
    <p:extLst>
      <p:ext uri="{BB962C8B-B14F-4D97-AF65-F5344CB8AC3E}">
        <p14:creationId xmlns:p14="http://schemas.microsoft.com/office/powerpoint/2010/main" val="233857061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1983230" y="1764209"/>
            <a:ext cx="8926305" cy="3329581"/>
          </a:xfrm>
        </p:spPr>
        <p:txBody>
          <a:bodyPr rtlCol="0">
            <a:noAutofit/>
          </a:bodyPr>
          <a:lstStyle/>
          <a:p>
            <a:br>
              <a:rPr lang="en-US" altLang="zh-TW" sz="6000" dirty="0"/>
            </a:br>
            <a:r>
              <a:rPr lang="en-US" altLang="zh-TW" sz="6000" dirty="0"/>
              <a:t>Gradient Descent</a:t>
            </a:r>
            <a:endParaRPr lang="zh-TW" altLang="en-US" sz="6000"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52285938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403329" y="1431527"/>
            <a:ext cx="11385342" cy="3046988"/>
          </a:xfrm>
          <a:prstGeom prst="rect">
            <a:avLst/>
          </a:prstGeom>
          <a:noFill/>
        </p:spPr>
        <p:txBody>
          <a:bodyPr wrap="square" rtlCol="0">
            <a:spAutoFit/>
          </a:bodyPr>
          <a:lstStyle/>
          <a:p>
            <a:pPr marL="457200" indent="-457200">
              <a:buFont typeface="Arial" panose="020B0604020202020204" pitchFamily="34" charset="0"/>
              <a:buChar char="•"/>
            </a:pPr>
            <a:r>
              <a:rPr lang="en-US" altLang="zh-TW" sz="2400" dirty="0">
                <a:latin typeface="微軟正黑體" panose="020B0604030504040204" pitchFamily="34" charset="-120"/>
                <a:ea typeface="微軟正黑體" panose="020B0604030504040204" pitchFamily="34" charset="-120"/>
              </a:rPr>
              <a:t>We use the </a:t>
            </a:r>
            <a:r>
              <a:rPr lang="en-US" altLang="zh-TW" sz="2400" dirty="0">
                <a:solidFill>
                  <a:srgbClr val="FFFF00"/>
                </a:solidFill>
                <a:latin typeface="微軟正黑體" panose="020B0604030504040204" pitchFamily="34" charset="-120"/>
                <a:ea typeface="微軟正黑體" panose="020B0604030504040204" pitchFamily="34" charset="-120"/>
              </a:rPr>
              <a:t>'Gradient Descent</a:t>
            </a:r>
            <a:r>
              <a:rPr lang="en-US" altLang="zh-TW" sz="2400" dirty="0">
                <a:latin typeface="微軟正黑體" panose="020B0604030504040204" pitchFamily="34" charset="-120"/>
                <a:ea typeface="微軟正黑體" panose="020B0604030504040204" pitchFamily="34" charset="-120"/>
              </a:rPr>
              <a:t>' method to approximate the weights (W), which is the process of optimization. </a:t>
            </a:r>
          </a:p>
          <a:p>
            <a:pPr marL="457200" indent="-457200">
              <a:buFont typeface="Arial" panose="020B0604020202020204" pitchFamily="34" charset="0"/>
              <a:buChar char="•"/>
            </a:pPr>
            <a:r>
              <a:rPr lang="en-US" altLang="zh-TW" sz="2400" dirty="0">
                <a:latin typeface="微軟正黑體" panose="020B0604030504040204" pitchFamily="34" charset="-120"/>
                <a:ea typeface="微軟正黑體" panose="020B0604030504040204" pitchFamily="34" charset="-120"/>
              </a:rPr>
              <a:t>Gradient Descent is similar to </a:t>
            </a:r>
            <a:r>
              <a:rPr lang="en-US" altLang="zh-TW" sz="2400" dirty="0">
                <a:solidFill>
                  <a:srgbClr val="FFFF00"/>
                </a:solidFill>
                <a:latin typeface="微軟正黑體" panose="020B0604030504040204" pitchFamily="34" charset="-120"/>
                <a:ea typeface="微軟正黑體" panose="020B0604030504040204" pitchFamily="34" charset="-120"/>
              </a:rPr>
              <a:t>'being at the top of a mountain but not knowing the way down, so we follow the paths that go downhill the most until we reach flat ground</a:t>
            </a:r>
            <a:r>
              <a:rPr lang="en-US" altLang="zh-TW" sz="2400" dirty="0">
                <a:latin typeface="微軟正黑體" panose="020B0604030504040204" pitchFamily="34" charset="-120"/>
                <a:ea typeface="微軟正黑體" panose="020B0604030504040204" pitchFamily="34" charset="-120"/>
              </a:rPr>
              <a:t>.’ </a:t>
            </a:r>
          </a:p>
          <a:p>
            <a:pPr marL="457200" indent="-457200">
              <a:buFont typeface="Arial" panose="020B0604020202020204" pitchFamily="34" charset="0"/>
              <a:buChar char="•"/>
            </a:pPr>
            <a:r>
              <a:rPr lang="en-US" altLang="zh-TW" sz="2400" dirty="0">
                <a:latin typeface="微軟正黑體" panose="020B0604030504040204" pitchFamily="34" charset="-120"/>
                <a:ea typeface="微軟正黑體" panose="020B0604030504040204" pitchFamily="34" charset="-120"/>
              </a:rPr>
              <a:t>To find the steepest downhill path, mathematical concepts like </a:t>
            </a:r>
            <a:r>
              <a:rPr lang="en-US" altLang="zh-TW" sz="2400" dirty="0">
                <a:solidFill>
                  <a:srgbClr val="FFFF00"/>
                </a:solidFill>
                <a:latin typeface="微軟正黑體" panose="020B0604030504040204" pitchFamily="34" charset="-120"/>
                <a:ea typeface="微軟正黑體" panose="020B0604030504040204" pitchFamily="34" charset="-120"/>
              </a:rPr>
              <a:t>'partial derivatives</a:t>
            </a:r>
            <a:r>
              <a:rPr lang="en-US" altLang="zh-TW" sz="2400" dirty="0">
                <a:latin typeface="微軟正黑體" panose="020B0604030504040204" pitchFamily="34" charset="-120"/>
                <a:ea typeface="微軟正黑體" panose="020B0604030504040204" pitchFamily="34" charset="-120"/>
              </a:rPr>
              <a:t>' are often used to calculate </a:t>
            </a:r>
            <a:r>
              <a:rPr lang="en-US" altLang="zh-TW" sz="2400" dirty="0">
                <a:solidFill>
                  <a:srgbClr val="FFFF00"/>
                </a:solidFill>
                <a:latin typeface="微軟正黑體" panose="020B0604030504040204" pitchFamily="34" charset="-120"/>
                <a:ea typeface="微軟正黑體" panose="020B0604030504040204" pitchFamily="34" charset="-120"/>
              </a:rPr>
              <a:t>the slope</a:t>
            </a:r>
            <a:r>
              <a:rPr lang="en-US" altLang="zh-TW" sz="2400" dirty="0">
                <a:latin typeface="微軟正黑體" panose="020B0604030504040204" pitchFamily="34" charset="-120"/>
                <a:ea typeface="微軟正黑體" panose="020B0604030504040204" pitchFamily="34" charset="-120"/>
              </a:rPr>
              <a:t>, allowing us to approach step by step. The process is as follows</a:t>
            </a:r>
            <a:endParaRPr lang="zh-TW" altLang="en-US" sz="2400"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Gradient Descent</a:t>
            </a:r>
            <a:endParaRPr lang="en-US" altLang="zh-TW" dirty="0"/>
          </a:p>
        </p:txBody>
      </p:sp>
      <p:pic>
        <p:nvPicPr>
          <p:cNvPr id="2050" name="Picture 2" descr="https://ithelp.ithome.com.tw/upload/images/20171203/20001976tHmwPv6YYG.png">
            <a:extLst>
              <a:ext uri="{FF2B5EF4-FFF2-40B4-BE49-F238E27FC236}">
                <a16:creationId xmlns:a16="http://schemas.microsoft.com/office/drawing/2014/main" id="{2FB05BAD-333E-4254-94B4-820961DC5C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61782" y="4232279"/>
            <a:ext cx="4434670" cy="238838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Content Placeholder 2">
            <a:extLst>
              <a:ext uri="{FF2B5EF4-FFF2-40B4-BE49-F238E27FC236}">
                <a16:creationId xmlns:a16="http://schemas.microsoft.com/office/drawing/2014/main" id="{69AB53E2-0F7A-4CE2-E07E-8C0AB2783188}"/>
              </a:ext>
            </a:extLst>
          </p:cNvPr>
          <p:cNvSpPr>
            <a:spLocks noGrp="1"/>
          </p:cNvSpPr>
          <p:nvPr>
            <p:ph sz="half" idx="1"/>
          </p:nvPr>
        </p:nvSpPr>
        <p:spPr/>
        <p:txBody>
          <a:bodyPr/>
          <a:lstStyle/>
          <a:p>
            <a:endParaRPr lang="zh-TW" altLang="en-US"/>
          </a:p>
        </p:txBody>
      </p:sp>
    </p:spTree>
    <p:extLst>
      <p:ext uri="{BB962C8B-B14F-4D97-AF65-F5344CB8AC3E}">
        <p14:creationId xmlns:p14="http://schemas.microsoft.com/office/powerpoint/2010/main" val="214027572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806658" y="503123"/>
            <a:ext cx="11385342" cy="1077218"/>
          </a:xfrm>
          <a:prstGeom prst="rect">
            <a:avLst/>
          </a:prstGeom>
          <a:noFill/>
        </p:spPr>
        <p:txBody>
          <a:bodyPr wrap="square" rtlCol="0">
            <a:spAutoFit/>
          </a:bodyPr>
          <a:lstStyle/>
          <a:p>
            <a:r>
              <a:rPr lang="en-US" altLang="zh-TW" sz="3200" dirty="0">
                <a:solidFill>
                  <a:srgbClr val="FFCCCC"/>
                </a:solidFill>
                <a:latin typeface="微軟正黑體" panose="020B0604030504040204" pitchFamily="34" charset="-120"/>
                <a:ea typeface="微軟正黑體" panose="020B0604030504040204" pitchFamily="34" charset="-120"/>
              </a:rPr>
              <a:t>But if the loss function is like this, it's not easy to find the best solution.</a:t>
            </a:r>
            <a:endParaRPr lang="zh-TW" altLang="en-US" sz="3200" dirty="0">
              <a:solidFill>
                <a:srgbClr val="FFCCCC"/>
              </a:solidFill>
              <a:latin typeface="微軟正黑體" panose="020B0604030504040204" pitchFamily="34" charset="-120"/>
              <a:ea typeface="微軟正黑體" panose="020B0604030504040204" pitchFamily="34" charset="-120"/>
            </a:endParaRPr>
          </a:p>
        </p:txBody>
      </p:sp>
      <p:pic>
        <p:nvPicPr>
          <p:cNvPr id="2050" name="Picture 2">
            <a:extLst>
              <a:ext uri="{FF2B5EF4-FFF2-40B4-BE49-F238E27FC236}">
                <a16:creationId xmlns:a16="http://schemas.microsoft.com/office/drawing/2014/main" id="{2FB05BAD-333E-4254-94B4-820961DC5CDA}"/>
              </a:ext>
            </a:extLst>
          </p:cNvPr>
          <p:cNvPicPr>
            <a:picLocks noChangeAspect="1" noChangeArrowheads="1"/>
          </p:cNvPicPr>
          <p:nvPr/>
        </p:nvPicPr>
        <p:blipFill>
          <a:blip r:embed="rId3"/>
          <a:stretch>
            <a:fillRect/>
          </a:stretch>
        </p:blipFill>
        <p:spPr bwMode="auto">
          <a:xfrm>
            <a:off x="3118147" y="1738519"/>
            <a:ext cx="6309317" cy="479025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Content Placeholder 2">
            <a:extLst>
              <a:ext uri="{FF2B5EF4-FFF2-40B4-BE49-F238E27FC236}">
                <a16:creationId xmlns:a16="http://schemas.microsoft.com/office/drawing/2014/main" id="{7B70C47C-ED5D-4726-DCC1-91B4B5FB5790}"/>
              </a:ext>
            </a:extLst>
          </p:cNvPr>
          <p:cNvSpPr>
            <a:spLocks noGrp="1"/>
          </p:cNvSpPr>
          <p:nvPr>
            <p:ph sz="half" idx="1"/>
          </p:nvPr>
        </p:nvSpPr>
        <p:spPr/>
        <p:txBody>
          <a:bodyPr/>
          <a:lstStyle/>
          <a:p>
            <a:endParaRPr lang="zh-TW" altLang="en-US"/>
          </a:p>
        </p:txBody>
      </p:sp>
    </p:spTree>
    <p:extLst>
      <p:ext uri="{BB962C8B-B14F-4D97-AF65-F5344CB8AC3E}">
        <p14:creationId xmlns:p14="http://schemas.microsoft.com/office/powerpoint/2010/main" val="114426156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495091" y="1385003"/>
            <a:ext cx="11385342" cy="830997"/>
          </a:xfrm>
          <a:prstGeom prst="rect">
            <a:avLst/>
          </a:prstGeom>
          <a:noFill/>
        </p:spPr>
        <p:txBody>
          <a:bodyPr wrap="square" rtlCol="0">
            <a:spAutoFit/>
          </a:bodyPr>
          <a:lstStyle/>
          <a:p>
            <a:r>
              <a:rPr lang="en-US" altLang="zh-TW" sz="2400" dirty="0">
                <a:solidFill>
                  <a:srgbClr val="FFCCCC"/>
                </a:solidFill>
                <a:latin typeface="Hack" panose="020B0609030202020204" pitchFamily="49" charset="0"/>
                <a:ea typeface="微軟正黑體" panose="020B0604030504040204" pitchFamily="34" charset="-120"/>
                <a:cs typeface="Hack" panose="020B0609030202020204" pitchFamily="49" charset="0"/>
              </a:rPr>
              <a:t>Let's use a visual representation to explain the difference in learning rates:</a:t>
            </a:r>
            <a:endParaRPr lang="zh-TW" altLang="en-US" sz="2400" dirty="0">
              <a:solidFill>
                <a:srgbClr val="FFCCCC"/>
              </a:solidFill>
              <a:latin typeface="Hack" panose="020B0609030202020204" pitchFamily="49" charset="0"/>
              <a:ea typeface="微軟正黑體" panose="020B0604030504040204" pitchFamily="34" charset="-120"/>
              <a:cs typeface="Hack" panose="020B0609030202020204" pitchFamily="49" charset="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latin typeface="Hack" panose="020B0609030202020204" pitchFamily="49" charset="0"/>
                <a:ea typeface="Hack" panose="020B0609030202020204" pitchFamily="49" charset="0"/>
                <a:cs typeface="Hack" panose="020B0609030202020204" pitchFamily="49" charset="0"/>
              </a:rPr>
              <a:t>Gradient Descent</a:t>
            </a:r>
            <a:endParaRPr lang="en-US" altLang="zh-TW" dirty="0">
              <a:latin typeface="Hack" panose="020B0609030202020204" pitchFamily="49" charset="0"/>
              <a:ea typeface="Hack" panose="020B0609030202020204" pitchFamily="49" charset="0"/>
              <a:cs typeface="Hack" panose="020B0609030202020204" pitchFamily="49" charset="0"/>
            </a:endParaRPr>
          </a:p>
        </p:txBody>
      </p:sp>
      <p:pic>
        <p:nvPicPr>
          <p:cNvPr id="6146" name="Picture 2" descr="https://miro.medium.com/max/700/1*PyXvVaaz4OSA_J6VdXlAJw.gif">
            <a:extLst>
              <a:ext uri="{FF2B5EF4-FFF2-40B4-BE49-F238E27FC236}">
                <a16:creationId xmlns:a16="http://schemas.microsoft.com/office/drawing/2014/main" id="{2D2443AB-7FDB-4128-AF02-D86C51351F62}"/>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18255" y="2729345"/>
            <a:ext cx="3639035" cy="27292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矩形 2">
            <a:extLst>
              <a:ext uri="{FF2B5EF4-FFF2-40B4-BE49-F238E27FC236}">
                <a16:creationId xmlns:a16="http://schemas.microsoft.com/office/drawing/2014/main" id="{3CCF60DF-5F8D-4C67-A47E-A530E96E7DF7}"/>
              </a:ext>
            </a:extLst>
          </p:cNvPr>
          <p:cNvSpPr/>
          <p:nvPr/>
        </p:nvSpPr>
        <p:spPr>
          <a:xfrm>
            <a:off x="685980" y="5739997"/>
            <a:ext cx="3103583" cy="369332"/>
          </a:xfrm>
          <a:prstGeom prst="rect">
            <a:avLst/>
          </a:prstGeom>
          <a:solidFill>
            <a:schemeClr val="bg2">
              <a:lumMod val="20000"/>
              <a:lumOff val="80000"/>
            </a:schemeClr>
          </a:solidFill>
        </p:spPr>
        <p:txBody>
          <a:bodyPr wrap="square">
            <a:spAutoFit/>
          </a:bodyPr>
          <a:lstStyle/>
          <a:p>
            <a:r>
              <a:rPr lang="en-US" altLang="zh-TW" dirty="0">
                <a:solidFill>
                  <a:schemeClr val="bg1"/>
                </a:solidFill>
                <a:latin typeface="Hack" panose="020B0609030202020204" pitchFamily="49" charset="0"/>
                <a:ea typeface="微軟正黑體" panose="020B0604030504040204" pitchFamily="34" charset="-120"/>
                <a:cs typeface="Hack" panose="020B0609030202020204" pitchFamily="49" charset="0"/>
              </a:rPr>
              <a:t>Learning rate </a:t>
            </a:r>
            <a:r>
              <a:rPr lang="en-US" altLang="zh-TW" dirty="0">
                <a:solidFill>
                  <a:schemeClr val="bg1"/>
                </a:solidFill>
                <a:latin typeface="Hack" panose="020B0609030202020204" pitchFamily="49" charset="0"/>
                <a:ea typeface="Hack" panose="020B0609030202020204" pitchFamily="49" charset="0"/>
                <a:cs typeface="Hack" panose="020B0609030202020204" pitchFamily="49" charset="0"/>
              </a:rPr>
              <a:t>= 0.01</a:t>
            </a:r>
            <a:endParaRPr lang="zh-TW" altLang="en-US" dirty="0">
              <a:solidFill>
                <a:schemeClr val="bg1"/>
              </a:solidFill>
              <a:latin typeface="Hack" panose="020B0609030202020204" pitchFamily="49" charset="0"/>
              <a:ea typeface="微軟正黑體" panose="020B0604030504040204" pitchFamily="34" charset="-120"/>
              <a:cs typeface="Hack" panose="020B0609030202020204" pitchFamily="49" charset="0"/>
            </a:endParaRPr>
          </a:p>
        </p:txBody>
      </p:sp>
      <p:pic>
        <p:nvPicPr>
          <p:cNvPr id="6148" name="Picture 4" descr="https://miro.medium.com/max/700/1*HoYoC5wDbhGwoQsl7yWDhw.gif">
            <a:extLst>
              <a:ext uri="{FF2B5EF4-FFF2-40B4-BE49-F238E27FC236}">
                <a16:creationId xmlns:a16="http://schemas.microsoft.com/office/drawing/2014/main" id="{7118704F-D422-4E5D-A2CB-57F6C2B71598}"/>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4374960" y="2729345"/>
            <a:ext cx="3639035" cy="27292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150" name="Picture 6" descr="https://miro.medium.com/max/700/1*-36NUUMhBq7J1rL8agmEgw.gif">
            <a:extLst>
              <a:ext uri="{FF2B5EF4-FFF2-40B4-BE49-F238E27FC236}">
                <a16:creationId xmlns:a16="http://schemas.microsoft.com/office/drawing/2014/main" id="{3A3D857C-16D3-45B3-9072-C49EDB37D22F}"/>
              </a:ext>
            </a:extLst>
          </p:cNvPr>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8331665" y="2743720"/>
            <a:ext cx="3639036" cy="27292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3" name="矩形 12">
            <a:extLst>
              <a:ext uri="{FF2B5EF4-FFF2-40B4-BE49-F238E27FC236}">
                <a16:creationId xmlns:a16="http://schemas.microsoft.com/office/drawing/2014/main" id="{515A1C16-6C8D-44A4-82A0-D472D532CDD4}"/>
              </a:ext>
            </a:extLst>
          </p:cNvPr>
          <p:cNvSpPr/>
          <p:nvPr/>
        </p:nvSpPr>
        <p:spPr>
          <a:xfrm>
            <a:off x="4699433" y="5739997"/>
            <a:ext cx="2990088" cy="369332"/>
          </a:xfrm>
          <a:prstGeom prst="rect">
            <a:avLst/>
          </a:prstGeom>
          <a:solidFill>
            <a:schemeClr val="bg2">
              <a:lumMod val="20000"/>
              <a:lumOff val="80000"/>
            </a:schemeClr>
          </a:solidFill>
        </p:spPr>
        <p:txBody>
          <a:bodyPr wrap="square">
            <a:spAutoFit/>
          </a:bodyPr>
          <a:lstStyle/>
          <a:p>
            <a:r>
              <a:rPr lang="en-US" altLang="zh-TW" dirty="0">
                <a:solidFill>
                  <a:schemeClr val="bg1"/>
                </a:solidFill>
                <a:latin typeface="Hack" panose="020B0609030202020204" pitchFamily="49" charset="0"/>
                <a:ea typeface="微軟正黑體" panose="020B0604030504040204" pitchFamily="34" charset="-120"/>
                <a:cs typeface="Hack" panose="020B0609030202020204" pitchFamily="49" charset="0"/>
              </a:rPr>
              <a:t>Learning rate </a:t>
            </a:r>
            <a:r>
              <a:rPr lang="en-US" altLang="zh-TW" dirty="0">
                <a:solidFill>
                  <a:schemeClr val="bg1"/>
                </a:solidFill>
                <a:latin typeface="Hack" panose="020B0609030202020204" pitchFamily="49" charset="0"/>
                <a:ea typeface="Hack" panose="020B0609030202020204" pitchFamily="49" charset="0"/>
                <a:cs typeface="Hack" panose="020B0609030202020204" pitchFamily="49" charset="0"/>
              </a:rPr>
              <a:t>= 0.1</a:t>
            </a:r>
            <a:endParaRPr lang="zh-TW" altLang="en-US" dirty="0">
              <a:solidFill>
                <a:schemeClr val="bg1"/>
              </a:solidFill>
              <a:latin typeface="Hack" panose="020B0609030202020204" pitchFamily="49" charset="0"/>
              <a:ea typeface="微軟正黑體" panose="020B0604030504040204" pitchFamily="34" charset="-120"/>
              <a:cs typeface="Hack" panose="020B0609030202020204" pitchFamily="49" charset="0"/>
            </a:endParaRPr>
          </a:p>
        </p:txBody>
      </p:sp>
      <p:sp>
        <p:nvSpPr>
          <p:cNvPr id="14" name="矩形 13">
            <a:extLst>
              <a:ext uri="{FF2B5EF4-FFF2-40B4-BE49-F238E27FC236}">
                <a16:creationId xmlns:a16="http://schemas.microsoft.com/office/drawing/2014/main" id="{4CE935E4-38FB-45D1-B1F5-14FB52919A5E}"/>
              </a:ext>
            </a:extLst>
          </p:cNvPr>
          <p:cNvSpPr/>
          <p:nvPr/>
        </p:nvSpPr>
        <p:spPr>
          <a:xfrm>
            <a:off x="8681687" y="5739997"/>
            <a:ext cx="3103583" cy="369332"/>
          </a:xfrm>
          <a:prstGeom prst="rect">
            <a:avLst/>
          </a:prstGeom>
          <a:solidFill>
            <a:schemeClr val="bg2">
              <a:lumMod val="20000"/>
              <a:lumOff val="80000"/>
            </a:schemeClr>
          </a:solidFill>
        </p:spPr>
        <p:txBody>
          <a:bodyPr wrap="square">
            <a:spAutoFit/>
          </a:bodyPr>
          <a:lstStyle/>
          <a:p>
            <a:r>
              <a:rPr lang="en-US" altLang="zh-TW" dirty="0">
                <a:solidFill>
                  <a:schemeClr val="bg1"/>
                </a:solidFill>
                <a:latin typeface="Hack" panose="020B0609030202020204" pitchFamily="49" charset="0"/>
                <a:ea typeface="微軟正黑體" panose="020B0604030504040204" pitchFamily="34" charset="-120"/>
                <a:cs typeface="Hack" panose="020B0609030202020204" pitchFamily="49" charset="0"/>
              </a:rPr>
              <a:t>Learning rate </a:t>
            </a:r>
            <a:r>
              <a:rPr lang="en-US" altLang="zh-TW" dirty="0">
                <a:solidFill>
                  <a:schemeClr val="bg1"/>
                </a:solidFill>
                <a:latin typeface="Hack" panose="020B0609030202020204" pitchFamily="49" charset="0"/>
                <a:ea typeface="Hack" panose="020B0609030202020204" pitchFamily="49" charset="0"/>
                <a:cs typeface="Hack" panose="020B0609030202020204" pitchFamily="49" charset="0"/>
              </a:rPr>
              <a:t>= 0.9</a:t>
            </a:r>
            <a:endParaRPr lang="zh-TW" altLang="en-US" dirty="0">
              <a:solidFill>
                <a:schemeClr val="bg1"/>
              </a:solidFill>
              <a:latin typeface="Hack" panose="020B0609030202020204" pitchFamily="49" charset="0"/>
              <a:ea typeface="微軟正黑體" panose="020B0604030504040204" pitchFamily="34" charset="-120"/>
              <a:cs typeface="Hack" panose="020B0609030202020204" pitchFamily="49" charset="0"/>
            </a:endParaRPr>
          </a:p>
        </p:txBody>
      </p:sp>
      <p:sp>
        <p:nvSpPr>
          <p:cNvPr id="6" name="Content Placeholder 5">
            <a:extLst>
              <a:ext uri="{FF2B5EF4-FFF2-40B4-BE49-F238E27FC236}">
                <a16:creationId xmlns:a16="http://schemas.microsoft.com/office/drawing/2014/main" id="{20F54E52-DC35-8B38-6C4B-6E568D5261C4}"/>
              </a:ext>
            </a:extLst>
          </p:cNvPr>
          <p:cNvSpPr>
            <a:spLocks noGrp="1"/>
          </p:cNvSpPr>
          <p:nvPr>
            <p:ph sz="half" idx="1"/>
          </p:nvPr>
        </p:nvSpPr>
        <p:spPr/>
        <p:txBody>
          <a:bodyPr/>
          <a:lstStyle/>
          <a:p>
            <a:endParaRPr lang="zh-TW" altLang="en-US"/>
          </a:p>
        </p:txBody>
      </p:sp>
    </p:spTree>
    <p:extLst>
      <p:ext uri="{BB962C8B-B14F-4D97-AF65-F5344CB8AC3E}">
        <p14:creationId xmlns:p14="http://schemas.microsoft.com/office/powerpoint/2010/main" val="161637452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內容預留位置 13" descr="背景中的圓圈和線條幾何圖案">
            <a:extLst>
              <a:ext uri="{FF2B5EF4-FFF2-40B4-BE49-F238E27FC236}">
                <a16:creationId xmlns:a16="http://schemas.microsoft.com/office/drawing/2014/main" id="{3DCD32DE-17E5-4B82-A895-921260709D2B}"/>
              </a:ext>
            </a:extLst>
          </p:cNvPr>
          <p:cNvPicPr>
            <a:picLocks noGrp="1" noChangeAspect="1"/>
          </p:cNvPicPr>
          <p:nvPr>
            <p:ph sz="half" idx="1"/>
          </p:nvPr>
        </p:nvPicPr>
        <p:blipFill rotWithShape="1">
          <a:blip r:embed="rId3">
            <a:duotone>
              <a:schemeClr val="bg2">
                <a:shade val="45000"/>
                <a:satMod val="135000"/>
              </a:schemeClr>
              <a:prstClr val="white"/>
            </a:duotone>
            <a:alphaModFix amt="50000"/>
          </a:blip>
          <a:srcRect t="3125" b="3125"/>
          <a:stretch/>
        </p:blipFill>
        <p:spPr>
          <a:xfrm>
            <a:off x="0" y="0"/>
            <a:ext cx="12192000" cy="6858000"/>
          </a:xfrm>
          <a:prstGeom prst="rect">
            <a:avLst/>
          </a:prstGeom>
        </p:spPr>
      </p:pic>
      <p:sp>
        <p:nvSpPr>
          <p:cNvPr id="5" name="文字方塊 4">
            <a:extLst>
              <a:ext uri="{FF2B5EF4-FFF2-40B4-BE49-F238E27FC236}">
                <a16:creationId xmlns:a16="http://schemas.microsoft.com/office/drawing/2014/main" id="{81EB9D1B-DE0E-4144-9946-378964F2D922}"/>
              </a:ext>
            </a:extLst>
          </p:cNvPr>
          <p:cNvSpPr txBox="1"/>
          <p:nvPr/>
        </p:nvSpPr>
        <p:spPr>
          <a:xfrm>
            <a:off x="232012" y="1549027"/>
            <a:ext cx="12192000" cy="369332"/>
          </a:xfrm>
          <a:prstGeom prst="rect">
            <a:avLst/>
          </a:prstGeom>
          <a:noFill/>
        </p:spPr>
        <p:txBody>
          <a:bodyPr wrap="square" rtlCol="0">
            <a:spAutoFit/>
          </a:bodyPr>
          <a:lstStyle/>
          <a:p>
            <a:r>
              <a:rPr lang="en-US" altLang="zh-TW" dirty="0">
                <a:solidFill>
                  <a:srgbClr val="FFCCCC"/>
                </a:solidFill>
                <a:latin typeface="Hack" panose="020B0609030202020204" pitchFamily="49" charset="0"/>
                <a:ea typeface="微軟正黑體" panose="020B0604030504040204" pitchFamily="34" charset="-120"/>
                <a:cs typeface="Hack" panose="020B0609030202020204" pitchFamily="49" charset="0"/>
              </a:rPr>
              <a:t>The difference in learning rates for functions with local minima and global minima</a:t>
            </a:r>
            <a:endParaRPr lang="zh-TW" altLang="en-US" dirty="0">
              <a:solidFill>
                <a:srgbClr val="FFCCCC"/>
              </a:solidFill>
              <a:latin typeface="Hack" panose="020B0609030202020204" pitchFamily="49" charset="0"/>
              <a:ea typeface="微軟正黑體" panose="020B0604030504040204" pitchFamily="34" charset="-120"/>
              <a:cs typeface="Hack" panose="020B0609030202020204" pitchFamily="49" charset="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algn="ctr" fontAlgn="base"/>
            <a:r>
              <a:rPr lang="en-US" altLang="zh-TW" sz="4400" dirty="0">
                <a:latin typeface="Hack" panose="020B0609030202020204" pitchFamily="49" charset="0"/>
                <a:ea typeface="Hack" panose="020B0609030202020204" pitchFamily="49" charset="0"/>
                <a:cs typeface="Hack" panose="020B0609030202020204" pitchFamily="49" charset="0"/>
              </a:rPr>
              <a:t>Gradient Descent</a:t>
            </a:r>
            <a:endParaRPr lang="en-US" altLang="zh-TW" dirty="0">
              <a:latin typeface="Hack" panose="020B0609030202020204" pitchFamily="49" charset="0"/>
              <a:ea typeface="Hack" panose="020B0609030202020204" pitchFamily="49" charset="0"/>
              <a:cs typeface="Hack" panose="020B0609030202020204" pitchFamily="49" charset="0"/>
            </a:endParaRPr>
          </a:p>
        </p:txBody>
      </p:sp>
      <p:sp>
        <p:nvSpPr>
          <p:cNvPr id="3" name="矩形 2">
            <a:extLst>
              <a:ext uri="{FF2B5EF4-FFF2-40B4-BE49-F238E27FC236}">
                <a16:creationId xmlns:a16="http://schemas.microsoft.com/office/drawing/2014/main" id="{3CCF60DF-5F8D-4C67-A47E-A530E96E7DF7}"/>
              </a:ext>
            </a:extLst>
          </p:cNvPr>
          <p:cNvSpPr/>
          <p:nvPr/>
        </p:nvSpPr>
        <p:spPr>
          <a:xfrm>
            <a:off x="399357" y="5619124"/>
            <a:ext cx="3324294" cy="954107"/>
          </a:xfrm>
          <a:prstGeom prst="rect">
            <a:avLst/>
          </a:prstGeom>
          <a:solidFill>
            <a:schemeClr val="bg2">
              <a:lumMod val="20000"/>
              <a:lumOff val="80000"/>
            </a:schemeClr>
          </a:solidFill>
        </p:spPr>
        <p:txBody>
          <a:bodyPr wrap="square">
            <a:spAutoFit/>
          </a:bodyPr>
          <a:lstStyle/>
          <a:p>
            <a:r>
              <a:rPr lang="en-US" altLang="zh-TW" sz="1400" dirty="0">
                <a:solidFill>
                  <a:schemeClr val="bg1"/>
                </a:solidFill>
                <a:latin typeface="Hack" panose="020B0609030202020204" pitchFamily="49" charset="0"/>
                <a:ea typeface="微軟正黑體" panose="020B0604030504040204" pitchFamily="34" charset="-120"/>
                <a:cs typeface="Hack" panose="020B0609030202020204" pitchFamily="49" charset="0"/>
              </a:rPr>
              <a:t>Learning rate = 0.00001</a:t>
            </a:r>
          </a:p>
          <a:p>
            <a:r>
              <a:rPr lang="en-US" altLang="zh-TW" sz="1400" dirty="0">
                <a:solidFill>
                  <a:schemeClr val="bg1"/>
                </a:solidFill>
                <a:latin typeface="Hack" panose="020B0609030202020204" pitchFamily="49" charset="0"/>
                <a:ea typeface="微軟正黑體" panose="020B0604030504040204" pitchFamily="34" charset="-120"/>
                <a:cs typeface="Hack" panose="020B0609030202020204" pitchFamily="49" charset="0"/>
              </a:rPr>
              <a:t>The learning rate is too small, and the initial value is not ideal</a:t>
            </a:r>
            <a:endParaRPr lang="zh-TW" altLang="en-US" sz="1400" dirty="0">
              <a:solidFill>
                <a:schemeClr val="bg1"/>
              </a:solidFill>
              <a:latin typeface="Hack" panose="020B0609030202020204" pitchFamily="49" charset="0"/>
              <a:ea typeface="微軟正黑體" panose="020B0604030504040204" pitchFamily="34" charset="-120"/>
              <a:cs typeface="Hack" panose="020B0609030202020204" pitchFamily="49" charset="0"/>
            </a:endParaRPr>
          </a:p>
        </p:txBody>
      </p:sp>
      <p:sp>
        <p:nvSpPr>
          <p:cNvPr id="13" name="矩形 12">
            <a:extLst>
              <a:ext uri="{FF2B5EF4-FFF2-40B4-BE49-F238E27FC236}">
                <a16:creationId xmlns:a16="http://schemas.microsoft.com/office/drawing/2014/main" id="{515A1C16-6C8D-44A4-82A0-D472D532CDD4}"/>
              </a:ext>
            </a:extLst>
          </p:cNvPr>
          <p:cNvSpPr/>
          <p:nvPr/>
        </p:nvSpPr>
        <p:spPr>
          <a:xfrm>
            <a:off x="4318790" y="5511401"/>
            <a:ext cx="3639035" cy="1169551"/>
          </a:xfrm>
          <a:prstGeom prst="rect">
            <a:avLst/>
          </a:prstGeom>
          <a:solidFill>
            <a:schemeClr val="bg2">
              <a:lumMod val="20000"/>
              <a:lumOff val="80000"/>
            </a:schemeClr>
          </a:solidFill>
        </p:spPr>
        <p:txBody>
          <a:bodyPr wrap="square">
            <a:spAutoFit/>
          </a:bodyPr>
          <a:lstStyle/>
          <a:p>
            <a:r>
              <a:rPr lang="en-US" altLang="zh-TW" sz="1400" dirty="0">
                <a:solidFill>
                  <a:schemeClr val="bg1"/>
                </a:solidFill>
                <a:latin typeface="Hack" panose="020B0609030202020204" pitchFamily="49" charset="0"/>
                <a:ea typeface="微軟正黑體" panose="020B0604030504040204" pitchFamily="34" charset="-120"/>
                <a:cs typeface="Hack" panose="020B0609030202020204" pitchFamily="49" charset="0"/>
              </a:rPr>
              <a:t>Learning rate = 0.0004</a:t>
            </a:r>
          </a:p>
          <a:p>
            <a:r>
              <a:rPr lang="en-US" altLang="zh-TW" sz="1400" dirty="0">
                <a:solidFill>
                  <a:schemeClr val="bg1"/>
                </a:solidFill>
                <a:latin typeface="Hack" panose="020B0609030202020204" pitchFamily="49" charset="0"/>
                <a:ea typeface="微軟正黑體" panose="020B0604030504040204" pitchFamily="34" charset="-120"/>
                <a:cs typeface="Hack" panose="020B0609030202020204" pitchFamily="49" charset="0"/>
              </a:rPr>
              <a:t>The learning rate is large enough to escape local minima, but the steps are too big to reach the best value.</a:t>
            </a:r>
            <a:endParaRPr lang="zh-TW" altLang="en-US" sz="1400" dirty="0">
              <a:solidFill>
                <a:schemeClr val="bg1"/>
              </a:solidFill>
              <a:latin typeface="Hack" panose="020B0609030202020204" pitchFamily="49" charset="0"/>
              <a:ea typeface="微軟正黑體" panose="020B0604030504040204" pitchFamily="34" charset="-120"/>
              <a:cs typeface="Hack" panose="020B0609030202020204" pitchFamily="49" charset="0"/>
            </a:endParaRPr>
          </a:p>
        </p:txBody>
      </p:sp>
      <p:sp>
        <p:nvSpPr>
          <p:cNvPr id="14" name="矩形 13">
            <a:extLst>
              <a:ext uri="{FF2B5EF4-FFF2-40B4-BE49-F238E27FC236}">
                <a16:creationId xmlns:a16="http://schemas.microsoft.com/office/drawing/2014/main" id="{4CE935E4-38FB-45D1-B1F5-14FB52919A5E}"/>
              </a:ext>
            </a:extLst>
          </p:cNvPr>
          <p:cNvSpPr/>
          <p:nvPr/>
        </p:nvSpPr>
        <p:spPr>
          <a:xfrm>
            <a:off x="8845277" y="5619124"/>
            <a:ext cx="2692003" cy="738664"/>
          </a:xfrm>
          <a:prstGeom prst="rect">
            <a:avLst/>
          </a:prstGeom>
          <a:solidFill>
            <a:schemeClr val="bg2">
              <a:lumMod val="20000"/>
              <a:lumOff val="80000"/>
            </a:schemeClr>
          </a:solidFill>
        </p:spPr>
        <p:txBody>
          <a:bodyPr wrap="square">
            <a:spAutoFit/>
          </a:bodyPr>
          <a:lstStyle/>
          <a:p>
            <a:r>
              <a:rPr lang="en-US" altLang="zh-TW" sz="1400" dirty="0">
                <a:solidFill>
                  <a:schemeClr val="bg1"/>
                </a:solidFill>
                <a:latin typeface="Hack" panose="020B0609030202020204" pitchFamily="49" charset="0"/>
                <a:ea typeface="微軟正黑體" panose="020B0604030504040204" pitchFamily="34" charset="-120"/>
                <a:cs typeface="Hack" panose="020B0609030202020204" pitchFamily="49" charset="0"/>
              </a:rPr>
              <a:t>Learning rate = 0.0003</a:t>
            </a:r>
          </a:p>
          <a:p>
            <a:r>
              <a:rPr lang="en-US" altLang="zh-TW" sz="1400" dirty="0">
                <a:solidFill>
                  <a:schemeClr val="bg1"/>
                </a:solidFill>
                <a:latin typeface="Hack" panose="020B0609030202020204" pitchFamily="49" charset="0"/>
                <a:ea typeface="微軟正黑體" panose="020B0604030504040204" pitchFamily="34" charset="-120"/>
                <a:cs typeface="Hack" panose="020B0609030202020204" pitchFamily="49" charset="0"/>
              </a:rPr>
              <a:t>It can reach the global minimum</a:t>
            </a:r>
            <a:endParaRPr lang="zh-TW" altLang="en-US" sz="1400" dirty="0">
              <a:solidFill>
                <a:schemeClr val="bg1"/>
              </a:solidFill>
              <a:latin typeface="Hack" panose="020B0609030202020204" pitchFamily="49" charset="0"/>
              <a:ea typeface="微軟正黑體" panose="020B0604030504040204" pitchFamily="34" charset="-120"/>
              <a:cs typeface="Hack" panose="020B0609030202020204" pitchFamily="49" charset="0"/>
            </a:endParaRPr>
          </a:p>
        </p:txBody>
      </p:sp>
      <p:pic>
        <p:nvPicPr>
          <p:cNvPr id="8194" name="Picture 2" descr="https://miro.medium.com/max/700/1*QkG6kdDJ1p6M62sdUX6brQ.gif">
            <a:extLst>
              <a:ext uri="{FF2B5EF4-FFF2-40B4-BE49-F238E27FC236}">
                <a16:creationId xmlns:a16="http://schemas.microsoft.com/office/drawing/2014/main" id="{251CE51C-DBC9-4515-A674-CCCC49A7FCAE}"/>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25272" y="2333579"/>
            <a:ext cx="3639035" cy="27292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196" name="Picture 4" descr="https://miro.medium.com/max/700/1*gt1aMVhydotP2I7urp-Z0A.gif">
            <a:extLst>
              <a:ext uri="{FF2B5EF4-FFF2-40B4-BE49-F238E27FC236}">
                <a16:creationId xmlns:a16="http://schemas.microsoft.com/office/drawing/2014/main" id="{CAB98FB3-32F3-4B2B-B596-9F592FE3C9BC}"/>
              </a:ext>
            </a:extLst>
          </p:cNvPr>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4551524" y="2333579"/>
            <a:ext cx="3639035" cy="27292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198" name="Picture 6" descr="https://miro.medium.com/max/700/1*yDhjLYUAX8l-yrVC1thDOA.gif">
            <a:extLst>
              <a:ext uri="{FF2B5EF4-FFF2-40B4-BE49-F238E27FC236}">
                <a16:creationId xmlns:a16="http://schemas.microsoft.com/office/drawing/2014/main" id="{7728FC2E-88D9-477C-B55D-D7F2CD987A75}"/>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8371762" y="2350242"/>
            <a:ext cx="3639035" cy="27292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65011906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1983230" y="1764209"/>
            <a:ext cx="9536325" cy="3329581"/>
          </a:xfrm>
        </p:spPr>
        <p:txBody>
          <a:bodyPr rtlCol="0">
            <a:noAutofit/>
          </a:bodyPr>
          <a:lstStyle/>
          <a:p>
            <a:r>
              <a:rPr lang="en-US" altLang="zh-TW" sz="6000" dirty="0">
                <a:latin typeface="Microsoft JhengHei UI" panose="020B0604030504040204" pitchFamily="34" charset="-120"/>
                <a:ea typeface="Microsoft JhengHei UI" panose="020B0604030504040204" pitchFamily="34" charset="-120"/>
              </a:rPr>
              <a:t>K-Means Clustering</a:t>
            </a:r>
            <a:endParaRPr lang="zh-TW" altLang="en-US" sz="6000"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418223188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字方塊 7">
            <a:extLst>
              <a:ext uri="{FF2B5EF4-FFF2-40B4-BE49-F238E27FC236}">
                <a16:creationId xmlns:a16="http://schemas.microsoft.com/office/drawing/2014/main" id="{074825A9-3E2C-4B30-B071-795F83EDF6B2}"/>
              </a:ext>
            </a:extLst>
          </p:cNvPr>
          <p:cNvSpPr txBox="1"/>
          <p:nvPr/>
        </p:nvSpPr>
        <p:spPr>
          <a:xfrm>
            <a:off x="341125" y="-120445"/>
            <a:ext cx="11509750" cy="1305870"/>
          </a:xfrm>
          <a:prstGeom prst="rect">
            <a:avLst/>
          </a:prstGeom>
          <a:noFill/>
        </p:spPr>
        <p:txBody>
          <a:bodyPr wrap="square" rtlCol="0">
            <a:spAutoFit/>
          </a:bodyPr>
          <a:lstStyle/>
          <a:p>
            <a:pPr algn="ctr">
              <a:lnSpc>
                <a:spcPct val="150000"/>
              </a:lnSpc>
            </a:pPr>
            <a:r>
              <a:rPr lang="en-US" altLang="zh-TW" sz="2800" dirty="0">
                <a:latin typeface="微軟正黑體" panose="020B0604030504040204" pitchFamily="34" charset="-120"/>
                <a:ea typeface="微軟正黑體" panose="020B0604030504040204" pitchFamily="34" charset="-120"/>
              </a:rPr>
              <a:t>We have collected the distribution of people ordering pizza delivery as follows. How do we choose the location for a restaurant?</a:t>
            </a:r>
          </a:p>
        </p:txBody>
      </p:sp>
      <p:grpSp>
        <p:nvGrpSpPr>
          <p:cNvPr id="13" name="群組 12">
            <a:extLst>
              <a:ext uri="{FF2B5EF4-FFF2-40B4-BE49-F238E27FC236}">
                <a16:creationId xmlns:a16="http://schemas.microsoft.com/office/drawing/2014/main" id="{488C0BEB-68F0-48F4-BDBC-7A8EEC9376D9}"/>
              </a:ext>
            </a:extLst>
          </p:cNvPr>
          <p:cNvGrpSpPr/>
          <p:nvPr/>
        </p:nvGrpSpPr>
        <p:grpSpPr>
          <a:xfrm>
            <a:off x="0" y="1228397"/>
            <a:ext cx="12217534" cy="6042212"/>
            <a:chOff x="0" y="531019"/>
            <a:chExt cx="12217534" cy="6042212"/>
          </a:xfrm>
        </p:grpSpPr>
        <p:grpSp>
          <p:nvGrpSpPr>
            <p:cNvPr id="5" name="群組 4">
              <a:extLst>
                <a:ext uri="{FF2B5EF4-FFF2-40B4-BE49-F238E27FC236}">
                  <a16:creationId xmlns:a16="http://schemas.microsoft.com/office/drawing/2014/main" id="{13BF57F7-B10A-4927-A11E-779B1574B369}"/>
                </a:ext>
              </a:extLst>
            </p:cNvPr>
            <p:cNvGrpSpPr/>
            <p:nvPr/>
          </p:nvGrpSpPr>
          <p:grpSpPr>
            <a:xfrm>
              <a:off x="0" y="531019"/>
              <a:ext cx="12192000" cy="6042212"/>
              <a:chOff x="0" y="531019"/>
              <a:chExt cx="12192000" cy="6042212"/>
            </a:xfrm>
          </p:grpSpPr>
          <p:pic>
            <p:nvPicPr>
              <p:cNvPr id="6" name="圖片 5">
                <a:extLst>
                  <a:ext uri="{FF2B5EF4-FFF2-40B4-BE49-F238E27FC236}">
                    <a16:creationId xmlns:a16="http://schemas.microsoft.com/office/drawing/2014/main" id="{225478C3-36CE-4144-A9D3-55586B600477}"/>
                  </a:ext>
                </a:extLst>
              </p:cNvPr>
              <p:cNvPicPr>
                <a:picLocks noChangeAspect="1"/>
              </p:cNvPicPr>
              <p:nvPr/>
            </p:nvPicPr>
            <p:blipFill>
              <a:blip r:embed="rId3"/>
              <a:stretch>
                <a:fillRect/>
              </a:stretch>
            </p:blipFill>
            <p:spPr>
              <a:xfrm>
                <a:off x="0" y="531019"/>
                <a:ext cx="12192000" cy="6042212"/>
              </a:xfrm>
              <a:prstGeom prst="rect">
                <a:avLst/>
              </a:prstGeom>
            </p:spPr>
          </p:pic>
          <p:sp>
            <p:nvSpPr>
              <p:cNvPr id="10" name="矩形 9">
                <a:extLst>
                  <a:ext uri="{FF2B5EF4-FFF2-40B4-BE49-F238E27FC236}">
                    <a16:creationId xmlns:a16="http://schemas.microsoft.com/office/drawing/2014/main" id="{E7899F9F-A073-413C-AC92-38392B8A512B}"/>
                  </a:ext>
                </a:extLst>
              </p:cNvPr>
              <p:cNvSpPr/>
              <p:nvPr/>
            </p:nvSpPr>
            <p:spPr>
              <a:xfrm>
                <a:off x="2828246" y="885399"/>
                <a:ext cx="6757112" cy="830997"/>
              </a:xfrm>
              <a:prstGeom prst="rect">
                <a:avLst/>
              </a:prstGeom>
              <a:solidFill>
                <a:schemeClr val="accent2"/>
              </a:solidFill>
            </p:spPr>
            <p:txBody>
              <a:bodyPr wrap="square">
                <a:spAutoFit/>
              </a:bodyPr>
              <a:lstStyle/>
              <a:p>
                <a:pPr algn="ctr"/>
                <a:r>
                  <a:rPr lang="zh-TW" altLang="en-US" sz="4800" dirty="0">
                    <a:latin typeface="微軟正黑體" panose="020B0604030504040204" pitchFamily="34" charset="-120"/>
                    <a:ea typeface="微軟正黑體" panose="020B0604030504040204" pitchFamily="34" charset="-120"/>
                  </a:rPr>
                  <a:t>常叫外送餐飲的人分布</a:t>
                </a:r>
                <a:endParaRPr lang="zh-TW" altLang="en-US" sz="4800" dirty="0"/>
              </a:p>
            </p:txBody>
          </p:sp>
        </p:grpSp>
        <p:pic>
          <p:nvPicPr>
            <p:cNvPr id="12" name="圖片 11">
              <a:extLst>
                <a:ext uri="{FF2B5EF4-FFF2-40B4-BE49-F238E27FC236}">
                  <a16:creationId xmlns:a16="http://schemas.microsoft.com/office/drawing/2014/main" id="{D4E0A3E8-658D-4DFB-B0E8-D741C1C9808D}"/>
                </a:ext>
              </a:extLst>
            </p:cNvPr>
            <p:cNvPicPr>
              <a:picLocks noChangeAspect="1"/>
            </p:cNvPicPr>
            <p:nvPr/>
          </p:nvPicPr>
          <p:blipFill rotWithShape="1">
            <a:blip r:embed="rId4"/>
            <a:srcRect r="14828" b="6977"/>
            <a:stretch/>
          </p:blipFill>
          <p:spPr>
            <a:xfrm>
              <a:off x="8301942" y="2079678"/>
              <a:ext cx="3915592" cy="262018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9" name="文字方塊 8">
            <a:extLst>
              <a:ext uri="{FF2B5EF4-FFF2-40B4-BE49-F238E27FC236}">
                <a16:creationId xmlns:a16="http://schemas.microsoft.com/office/drawing/2014/main" id="{3AA44FD4-8F56-47F3-8D0F-27652D35F4C1}"/>
              </a:ext>
            </a:extLst>
          </p:cNvPr>
          <p:cNvSpPr txBox="1"/>
          <p:nvPr/>
        </p:nvSpPr>
        <p:spPr>
          <a:xfrm>
            <a:off x="4620492" y="5397244"/>
            <a:ext cx="8439980" cy="1652568"/>
          </a:xfrm>
          <a:prstGeom prst="rect">
            <a:avLst/>
          </a:prstGeom>
          <a:noFill/>
        </p:spPr>
        <p:txBody>
          <a:bodyPr wrap="square" rtlCol="0">
            <a:spAutoFit/>
          </a:bodyPr>
          <a:lstStyle/>
          <a:p>
            <a:pPr algn="ctr">
              <a:lnSpc>
                <a:spcPct val="150000"/>
              </a:lnSpc>
            </a:pPr>
            <a:r>
              <a:rPr lang="zh-TW" altLang="en-US" sz="3600" b="1" dirty="0">
                <a:solidFill>
                  <a:schemeClr val="bg1"/>
                </a:solidFill>
                <a:latin typeface="微軟正黑體" panose="020B0604030504040204" pitchFamily="34" charset="-120"/>
                <a:ea typeface="微軟正黑體" panose="020B0604030504040204" pitchFamily="34" charset="-120"/>
              </a:rPr>
              <a:t>人眼分群很容易，</a:t>
            </a:r>
            <a:endParaRPr lang="en-US" altLang="zh-TW" sz="3600" b="1" dirty="0">
              <a:solidFill>
                <a:schemeClr val="bg1"/>
              </a:solidFill>
              <a:latin typeface="微軟正黑體" panose="020B0604030504040204" pitchFamily="34" charset="-120"/>
              <a:ea typeface="微軟正黑體" panose="020B0604030504040204" pitchFamily="34" charset="-120"/>
            </a:endParaRPr>
          </a:p>
          <a:p>
            <a:pPr algn="ctr">
              <a:lnSpc>
                <a:spcPct val="150000"/>
              </a:lnSpc>
            </a:pPr>
            <a:r>
              <a:rPr lang="zh-TW" altLang="en-US" sz="3600" b="1" dirty="0">
                <a:solidFill>
                  <a:schemeClr val="bg1"/>
                </a:solidFill>
                <a:latin typeface="微軟正黑體" panose="020B0604030504040204" pitchFamily="34" charset="-120"/>
                <a:ea typeface="微軟正黑體" panose="020B0604030504040204" pitchFamily="34" charset="-120"/>
              </a:rPr>
              <a:t>要如何教電腦來分群？</a:t>
            </a:r>
            <a:endParaRPr lang="en-US" altLang="zh-TW" sz="3600" b="1" dirty="0">
              <a:solidFill>
                <a:schemeClr val="bg1"/>
              </a:solidFill>
              <a:latin typeface="微軟正黑體" panose="020B0604030504040204" pitchFamily="34" charset="-120"/>
              <a:ea typeface="微軟正黑體" panose="020B0604030504040204" pitchFamily="34" charset="-120"/>
            </a:endParaRPr>
          </a:p>
        </p:txBody>
      </p:sp>
      <p:pic>
        <p:nvPicPr>
          <p:cNvPr id="7" name="圖片 6">
            <a:extLst>
              <a:ext uri="{FF2B5EF4-FFF2-40B4-BE49-F238E27FC236}">
                <a16:creationId xmlns:a16="http://schemas.microsoft.com/office/drawing/2014/main" id="{7CB9249C-4D50-4B48-A33E-3308DC1D2528}"/>
              </a:ext>
            </a:extLst>
          </p:cNvPr>
          <p:cNvPicPr>
            <a:picLocks noChangeAspect="1"/>
          </p:cNvPicPr>
          <p:nvPr/>
        </p:nvPicPr>
        <p:blipFill>
          <a:blip r:embed="rId5"/>
          <a:stretch>
            <a:fillRect/>
          </a:stretch>
        </p:blipFill>
        <p:spPr>
          <a:xfrm>
            <a:off x="25534" y="1212733"/>
            <a:ext cx="12192000" cy="6073539"/>
          </a:xfrm>
          <a:prstGeom prst="rect">
            <a:avLst/>
          </a:prstGeom>
        </p:spPr>
      </p:pic>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25534" y="963860"/>
            <a:ext cx="9344130" cy="943628"/>
          </a:xfrm>
        </p:spPr>
        <p:txBody>
          <a:bodyPr vert="horz" lIns="91440" tIns="45720" rIns="91440" bIns="45720" rtlCol="0" anchor="b">
            <a:normAutofit/>
          </a:bodyPr>
          <a:lstStyle/>
          <a:p>
            <a:pPr fontAlgn="base"/>
            <a:r>
              <a:rPr lang="en-US" altLang="zh-TW" sz="4400" dirty="0">
                <a:solidFill>
                  <a:srgbClr val="FF0000"/>
                </a:solidFill>
              </a:rPr>
              <a:t>K-Means Clustering</a:t>
            </a:r>
            <a:endParaRPr lang="en-US" altLang="zh-TW" dirty="0">
              <a:solidFill>
                <a:srgbClr val="FF0000"/>
              </a:solidFill>
            </a:endParaRPr>
          </a:p>
        </p:txBody>
      </p:sp>
    </p:spTree>
    <p:extLst>
      <p:ext uri="{BB962C8B-B14F-4D97-AF65-F5344CB8AC3E}">
        <p14:creationId xmlns:p14="http://schemas.microsoft.com/office/powerpoint/2010/main" val="411904166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0-#ppt_w/2"/>
                                          </p:val>
                                        </p:tav>
                                        <p:tav tm="100000">
                                          <p:val>
                                            <p:strVal val="#ppt_x"/>
                                          </p:val>
                                        </p:tav>
                                      </p:tavLst>
                                    </p:anim>
                                    <p:anim calcmode="lin" valueType="num">
                                      <p:cBhvr additive="base">
                                        <p:cTn id="14"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61234350-06D1-4001-9A10-2519AC33CC29}"/>
              </a:ext>
            </a:extLst>
          </p:cNvPr>
          <p:cNvPicPr>
            <a:picLocks noChangeAspect="1"/>
          </p:cNvPicPr>
          <p:nvPr/>
        </p:nvPicPr>
        <p:blipFill>
          <a:blip r:embed="rId3"/>
          <a:stretch>
            <a:fillRect/>
          </a:stretch>
        </p:blipFill>
        <p:spPr>
          <a:xfrm>
            <a:off x="0" y="1043246"/>
            <a:ext cx="12192000" cy="6028815"/>
          </a:xfrm>
          <a:prstGeom prst="rect">
            <a:avLst/>
          </a:prstGeom>
        </p:spPr>
      </p:pic>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0" y="-80350"/>
            <a:ext cx="9344130" cy="943628"/>
          </a:xfrm>
        </p:spPr>
        <p:txBody>
          <a:bodyPr vert="horz" lIns="91440" tIns="45720" rIns="91440" bIns="45720" rtlCol="0" anchor="b">
            <a:normAutofit/>
          </a:bodyPr>
          <a:lstStyle/>
          <a:p>
            <a:pPr fontAlgn="base"/>
            <a:r>
              <a:rPr lang="en-US" altLang="zh-TW" sz="4400" dirty="0"/>
              <a:t>K-Means Clustering</a:t>
            </a:r>
            <a:endParaRPr lang="en-US" altLang="zh-TW" dirty="0"/>
          </a:p>
        </p:txBody>
      </p:sp>
      <p:sp>
        <p:nvSpPr>
          <p:cNvPr id="8" name="文字方塊 7">
            <a:extLst>
              <a:ext uri="{FF2B5EF4-FFF2-40B4-BE49-F238E27FC236}">
                <a16:creationId xmlns:a16="http://schemas.microsoft.com/office/drawing/2014/main" id="{074825A9-3E2C-4B30-B071-795F83EDF6B2}"/>
              </a:ext>
            </a:extLst>
          </p:cNvPr>
          <p:cNvSpPr txBox="1"/>
          <p:nvPr/>
        </p:nvSpPr>
        <p:spPr>
          <a:xfrm>
            <a:off x="782500" y="1976025"/>
            <a:ext cx="10626999" cy="1132490"/>
          </a:xfrm>
          <a:prstGeom prst="rect">
            <a:avLst/>
          </a:prstGeom>
          <a:noFill/>
        </p:spPr>
        <p:txBody>
          <a:bodyPr wrap="square" rtlCol="0">
            <a:spAutoFit/>
          </a:bodyPr>
          <a:lstStyle/>
          <a:p>
            <a:pPr algn="ctr">
              <a:lnSpc>
                <a:spcPct val="150000"/>
              </a:lnSpc>
            </a:pPr>
            <a:r>
              <a:rPr lang="en-US" altLang="zh-TW" sz="2400" dirty="0">
                <a:solidFill>
                  <a:srgbClr val="FF0000"/>
                </a:solidFill>
                <a:latin typeface="微軟正黑體" panose="020B0604030504040204" pitchFamily="34" charset="-120"/>
                <a:ea typeface="微軟正黑體" panose="020B0604030504040204" pitchFamily="34" charset="-120"/>
              </a:rPr>
              <a:t>Start by randomly selecting three points, assuming that each person wants to go to the nearest restaurant.</a:t>
            </a:r>
          </a:p>
        </p:txBody>
      </p:sp>
      <p:pic>
        <p:nvPicPr>
          <p:cNvPr id="3" name="圖片 2">
            <a:extLst>
              <a:ext uri="{FF2B5EF4-FFF2-40B4-BE49-F238E27FC236}">
                <a16:creationId xmlns:a16="http://schemas.microsoft.com/office/drawing/2014/main" id="{F7AEEDEC-D8DF-4E2B-91F8-0920DF79DA4D}"/>
              </a:ext>
            </a:extLst>
          </p:cNvPr>
          <p:cNvPicPr>
            <a:picLocks noChangeAspect="1"/>
          </p:cNvPicPr>
          <p:nvPr/>
        </p:nvPicPr>
        <p:blipFill>
          <a:blip r:embed="rId4"/>
          <a:stretch>
            <a:fillRect/>
          </a:stretch>
        </p:blipFill>
        <p:spPr>
          <a:xfrm>
            <a:off x="0" y="1007414"/>
            <a:ext cx="12192000" cy="6064647"/>
          </a:xfrm>
          <a:prstGeom prst="rect">
            <a:avLst/>
          </a:prstGeom>
        </p:spPr>
      </p:pic>
      <p:sp>
        <p:nvSpPr>
          <p:cNvPr id="9" name="文字方塊 8">
            <a:extLst>
              <a:ext uri="{FF2B5EF4-FFF2-40B4-BE49-F238E27FC236}">
                <a16:creationId xmlns:a16="http://schemas.microsoft.com/office/drawing/2014/main" id="{3AA44FD4-8F56-47F3-8D0F-27652D35F4C1}"/>
              </a:ext>
            </a:extLst>
          </p:cNvPr>
          <p:cNvSpPr txBox="1"/>
          <p:nvPr/>
        </p:nvSpPr>
        <p:spPr>
          <a:xfrm>
            <a:off x="6596118" y="4682264"/>
            <a:ext cx="5496024" cy="1132490"/>
          </a:xfrm>
          <a:prstGeom prst="rect">
            <a:avLst/>
          </a:prstGeom>
          <a:noFill/>
        </p:spPr>
        <p:txBody>
          <a:bodyPr wrap="square" rtlCol="0">
            <a:spAutoFit/>
          </a:bodyPr>
          <a:lstStyle/>
          <a:p>
            <a:pPr>
              <a:lnSpc>
                <a:spcPct val="150000"/>
              </a:lnSpc>
            </a:pPr>
            <a:r>
              <a:rPr lang="en-US" altLang="zh-TW" sz="2400" b="1" dirty="0">
                <a:solidFill>
                  <a:schemeClr val="bg1"/>
                </a:solidFill>
                <a:latin typeface="微軟正黑體" panose="020B0604030504040204" pitchFamily="34" charset="-120"/>
                <a:ea typeface="微軟正黑體" panose="020B0604030504040204" pitchFamily="34" charset="-120"/>
              </a:rPr>
              <a:t>Next, move the restaurant locations to the center of each group.</a:t>
            </a:r>
          </a:p>
        </p:txBody>
      </p:sp>
      <p:pic>
        <p:nvPicPr>
          <p:cNvPr id="5" name="圖片 4">
            <a:extLst>
              <a:ext uri="{FF2B5EF4-FFF2-40B4-BE49-F238E27FC236}">
                <a16:creationId xmlns:a16="http://schemas.microsoft.com/office/drawing/2014/main" id="{2023B25B-6F22-4394-BF76-9EA532D0B806}"/>
              </a:ext>
            </a:extLst>
          </p:cNvPr>
          <p:cNvPicPr>
            <a:picLocks noChangeAspect="1"/>
          </p:cNvPicPr>
          <p:nvPr/>
        </p:nvPicPr>
        <p:blipFill>
          <a:blip r:embed="rId5"/>
          <a:stretch>
            <a:fillRect/>
          </a:stretch>
        </p:blipFill>
        <p:spPr>
          <a:xfrm>
            <a:off x="-1" y="1007414"/>
            <a:ext cx="12192000" cy="6015318"/>
          </a:xfrm>
          <a:prstGeom prst="rect">
            <a:avLst/>
          </a:prstGeom>
        </p:spPr>
      </p:pic>
    </p:spTree>
    <p:extLst>
      <p:ext uri="{BB962C8B-B14F-4D97-AF65-F5344CB8AC3E}">
        <p14:creationId xmlns:p14="http://schemas.microsoft.com/office/powerpoint/2010/main" val="12672752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K-Means Clustering</a:t>
            </a:r>
            <a:endParaRPr lang="en-US" altLang="zh-TW" dirty="0"/>
          </a:p>
        </p:txBody>
      </p:sp>
      <p:pic>
        <p:nvPicPr>
          <p:cNvPr id="2" name="圖片 1">
            <a:extLst>
              <a:ext uri="{FF2B5EF4-FFF2-40B4-BE49-F238E27FC236}">
                <a16:creationId xmlns:a16="http://schemas.microsoft.com/office/drawing/2014/main" id="{494BD40C-5E3B-4154-9F79-6E6D467606F1}"/>
              </a:ext>
            </a:extLst>
          </p:cNvPr>
          <p:cNvPicPr>
            <a:picLocks noChangeAspect="1"/>
          </p:cNvPicPr>
          <p:nvPr/>
        </p:nvPicPr>
        <p:blipFill>
          <a:blip r:embed="rId3"/>
          <a:stretch>
            <a:fillRect/>
          </a:stretch>
        </p:blipFill>
        <p:spPr>
          <a:xfrm>
            <a:off x="0" y="554711"/>
            <a:ext cx="12192000" cy="6051044"/>
          </a:xfrm>
          <a:prstGeom prst="rect">
            <a:avLst/>
          </a:prstGeom>
        </p:spPr>
      </p:pic>
      <p:sp>
        <p:nvSpPr>
          <p:cNvPr id="9" name="文字方塊 8">
            <a:extLst>
              <a:ext uri="{FF2B5EF4-FFF2-40B4-BE49-F238E27FC236}">
                <a16:creationId xmlns:a16="http://schemas.microsoft.com/office/drawing/2014/main" id="{3AA44FD4-8F56-47F3-8D0F-27652D35F4C1}"/>
              </a:ext>
            </a:extLst>
          </p:cNvPr>
          <p:cNvSpPr txBox="1"/>
          <p:nvPr/>
        </p:nvSpPr>
        <p:spPr>
          <a:xfrm>
            <a:off x="914402" y="5156655"/>
            <a:ext cx="10729274" cy="1305870"/>
          </a:xfrm>
          <a:prstGeom prst="rect">
            <a:avLst/>
          </a:prstGeom>
          <a:noFill/>
        </p:spPr>
        <p:txBody>
          <a:bodyPr wrap="square" rtlCol="0">
            <a:spAutoFit/>
          </a:bodyPr>
          <a:lstStyle/>
          <a:p>
            <a:pPr>
              <a:lnSpc>
                <a:spcPct val="150000"/>
              </a:lnSpc>
            </a:pPr>
            <a:r>
              <a:rPr lang="en-US" altLang="zh-TW" sz="2800" b="1" dirty="0">
                <a:solidFill>
                  <a:schemeClr val="bg1"/>
                </a:solidFill>
                <a:latin typeface="微軟正黑體" panose="020B0604030504040204" pitchFamily="34" charset="-120"/>
                <a:ea typeface="微軟正黑體" panose="020B0604030504040204" pitchFamily="34" charset="-120"/>
              </a:rPr>
              <a:t>At this stage, the distances have changed, so you may need to adjust the colors again.</a:t>
            </a:r>
          </a:p>
        </p:txBody>
      </p:sp>
      <p:sp>
        <p:nvSpPr>
          <p:cNvPr id="3" name="橢圓 2">
            <a:extLst>
              <a:ext uri="{FF2B5EF4-FFF2-40B4-BE49-F238E27FC236}">
                <a16:creationId xmlns:a16="http://schemas.microsoft.com/office/drawing/2014/main" id="{954DF790-ADAE-44DC-9493-752734828150}"/>
              </a:ext>
            </a:extLst>
          </p:cNvPr>
          <p:cNvSpPr/>
          <p:nvPr/>
        </p:nvSpPr>
        <p:spPr>
          <a:xfrm>
            <a:off x="6777872" y="2969443"/>
            <a:ext cx="744718" cy="791852"/>
          </a:xfrm>
          <a:prstGeom prst="ellipse">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橢圓 9">
            <a:extLst>
              <a:ext uri="{FF2B5EF4-FFF2-40B4-BE49-F238E27FC236}">
                <a16:creationId xmlns:a16="http://schemas.microsoft.com/office/drawing/2014/main" id="{02673764-0F63-486F-B98F-A0C830645256}"/>
              </a:ext>
            </a:extLst>
          </p:cNvPr>
          <p:cNvSpPr/>
          <p:nvPr/>
        </p:nvSpPr>
        <p:spPr>
          <a:xfrm>
            <a:off x="5250730" y="4335083"/>
            <a:ext cx="311084" cy="670550"/>
          </a:xfrm>
          <a:prstGeom prst="ellipse">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a:extLst>
              <a:ext uri="{FF2B5EF4-FFF2-40B4-BE49-F238E27FC236}">
                <a16:creationId xmlns:a16="http://schemas.microsoft.com/office/drawing/2014/main" id="{2ECBC503-38F1-477F-877A-3E8D76594346}"/>
              </a:ext>
            </a:extLst>
          </p:cNvPr>
          <p:cNvPicPr>
            <a:picLocks noChangeAspect="1"/>
          </p:cNvPicPr>
          <p:nvPr/>
        </p:nvPicPr>
        <p:blipFill>
          <a:blip r:embed="rId4"/>
          <a:stretch>
            <a:fillRect/>
          </a:stretch>
        </p:blipFill>
        <p:spPr>
          <a:xfrm>
            <a:off x="0" y="581473"/>
            <a:ext cx="12192000" cy="6024282"/>
          </a:xfrm>
          <a:prstGeom prst="rect">
            <a:avLst/>
          </a:prstGeom>
        </p:spPr>
      </p:pic>
      <p:sp>
        <p:nvSpPr>
          <p:cNvPr id="12" name="文字方塊 11">
            <a:extLst>
              <a:ext uri="{FF2B5EF4-FFF2-40B4-BE49-F238E27FC236}">
                <a16:creationId xmlns:a16="http://schemas.microsoft.com/office/drawing/2014/main" id="{E0206A16-3FB6-4528-A7F3-5F072A61AFBB}"/>
              </a:ext>
            </a:extLst>
          </p:cNvPr>
          <p:cNvSpPr txBox="1"/>
          <p:nvPr/>
        </p:nvSpPr>
        <p:spPr>
          <a:xfrm>
            <a:off x="-149903" y="4761649"/>
            <a:ext cx="12191999" cy="659540"/>
          </a:xfrm>
          <a:prstGeom prst="rect">
            <a:avLst/>
          </a:prstGeom>
          <a:noFill/>
        </p:spPr>
        <p:txBody>
          <a:bodyPr wrap="square" rtlCol="0">
            <a:spAutoFit/>
          </a:bodyPr>
          <a:lstStyle/>
          <a:p>
            <a:pPr algn="ctr">
              <a:lnSpc>
                <a:spcPct val="150000"/>
              </a:lnSpc>
            </a:pPr>
            <a:r>
              <a:rPr lang="en-US" altLang="zh-TW" sz="2800" b="1" dirty="0">
                <a:solidFill>
                  <a:schemeClr val="bg1"/>
                </a:solidFill>
                <a:latin typeface="微軟正黑體" panose="020B0604030504040204" pitchFamily="34" charset="-120"/>
                <a:ea typeface="微軟正黑體" panose="020B0604030504040204" pitchFamily="34" charset="-120"/>
              </a:rPr>
              <a:t>Repeat the process of moving the restaurant locations to the center.</a:t>
            </a:r>
          </a:p>
        </p:txBody>
      </p:sp>
      <p:cxnSp>
        <p:nvCxnSpPr>
          <p:cNvPr id="15" name="直線單箭頭接點 14">
            <a:extLst>
              <a:ext uri="{FF2B5EF4-FFF2-40B4-BE49-F238E27FC236}">
                <a16:creationId xmlns:a16="http://schemas.microsoft.com/office/drawing/2014/main" id="{FB0473EC-CDEF-4B4C-BC22-8577D9F41A19}"/>
              </a:ext>
            </a:extLst>
          </p:cNvPr>
          <p:cNvCxnSpPr/>
          <p:nvPr/>
        </p:nvCxnSpPr>
        <p:spPr>
          <a:xfrm flipH="1">
            <a:off x="5656082" y="4185501"/>
            <a:ext cx="754145" cy="433633"/>
          </a:xfrm>
          <a:prstGeom prst="straightConnector1">
            <a:avLst/>
          </a:prstGeom>
          <a:ln w="57150">
            <a:solidFill>
              <a:srgbClr val="00B0F0"/>
            </a:solidFill>
            <a:tailEnd type="triangle"/>
          </a:ln>
          <a:scene3d>
            <a:camera prst="orthographicFront"/>
            <a:lightRig rig="threePt" dir="t"/>
          </a:scene3d>
          <a:sp3d>
            <a:bevelT prst="relaxedInset"/>
          </a:sp3d>
        </p:spPr>
        <p:style>
          <a:lnRef idx="1">
            <a:schemeClr val="accent1"/>
          </a:lnRef>
          <a:fillRef idx="0">
            <a:schemeClr val="accent1"/>
          </a:fillRef>
          <a:effectRef idx="0">
            <a:schemeClr val="accent1"/>
          </a:effectRef>
          <a:fontRef idx="minor">
            <a:schemeClr val="tx1"/>
          </a:fontRef>
        </p:style>
      </p:cxnSp>
      <p:cxnSp>
        <p:nvCxnSpPr>
          <p:cNvPr id="16" name="直線單箭頭接點 15">
            <a:extLst>
              <a:ext uri="{FF2B5EF4-FFF2-40B4-BE49-F238E27FC236}">
                <a16:creationId xmlns:a16="http://schemas.microsoft.com/office/drawing/2014/main" id="{32F92EB8-B0B1-4173-87B5-F2E52204ABA9}"/>
              </a:ext>
            </a:extLst>
          </p:cNvPr>
          <p:cNvCxnSpPr>
            <a:cxnSpLocks/>
          </p:cNvCxnSpPr>
          <p:nvPr/>
        </p:nvCxnSpPr>
        <p:spPr>
          <a:xfrm flipH="1">
            <a:off x="3582187" y="3855563"/>
            <a:ext cx="509046" cy="0"/>
          </a:xfrm>
          <a:prstGeom prst="straightConnector1">
            <a:avLst/>
          </a:prstGeom>
          <a:ln w="57150">
            <a:solidFill>
              <a:srgbClr val="FF0000"/>
            </a:solidFill>
            <a:tailEnd type="triangle"/>
          </a:ln>
          <a:scene3d>
            <a:camera prst="orthographicFront"/>
            <a:lightRig rig="threePt" dir="t"/>
          </a:scene3d>
          <a:sp3d>
            <a:bevelT prst="relaxedInset"/>
          </a:sp3d>
        </p:spPr>
        <p:style>
          <a:lnRef idx="1">
            <a:schemeClr val="accent1"/>
          </a:lnRef>
          <a:fillRef idx="0">
            <a:schemeClr val="accent1"/>
          </a:fillRef>
          <a:effectRef idx="0">
            <a:schemeClr val="accent1"/>
          </a:effectRef>
          <a:fontRef idx="minor">
            <a:schemeClr val="tx1"/>
          </a:fontRef>
        </p:style>
      </p:cxnSp>
      <p:cxnSp>
        <p:nvCxnSpPr>
          <p:cNvPr id="20" name="直線單箭頭接點 19">
            <a:extLst>
              <a:ext uri="{FF2B5EF4-FFF2-40B4-BE49-F238E27FC236}">
                <a16:creationId xmlns:a16="http://schemas.microsoft.com/office/drawing/2014/main" id="{29F1C6A7-682C-4B7A-BECA-80087CD92FBF}"/>
              </a:ext>
            </a:extLst>
          </p:cNvPr>
          <p:cNvCxnSpPr>
            <a:cxnSpLocks/>
          </p:cNvCxnSpPr>
          <p:nvPr/>
        </p:nvCxnSpPr>
        <p:spPr>
          <a:xfrm flipH="1" flipV="1">
            <a:off x="7428322" y="3365369"/>
            <a:ext cx="230955" cy="208961"/>
          </a:xfrm>
          <a:prstGeom prst="straightConnector1">
            <a:avLst/>
          </a:prstGeom>
          <a:ln w="57150">
            <a:solidFill>
              <a:srgbClr val="FFC000"/>
            </a:solidFill>
            <a:tailEnd type="triangle"/>
          </a:ln>
          <a:scene3d>
            <a:camera prst="orthographicFront"/>
            <a:lightRig rig="threePt" dir="t"/>
          </a:scene3d>
          <a:sp3d>
            <a:bevelT prst="relaxedInset"/>
          </a:sp3d>
        </p:spPr>
        <p:style>
          <a:lnRef idx="1">
            <a:schemeClr val="accent1"/>
          </a:lnRef>
          <a:fillRef idx="0">
            <a:schemeClr val="accent1"/>
          </a:fillRef>
          <a:effectRef idx="0">
            <a:schemeClr val="accent1"/>
          </a:effectRef>
          <a:fontRef idx="minor">
            <a:schemeClr val="tx1"/>
          </a:fontRef>
        </p:style>
      </p:cxnSp>
      <p:pic>
        <p:nvPicPr>
          <p:cNvPr id="22" name="圖片 21">
            <a:extLst>
              <a:ext uri="{FF2B5EF4-FFF2-40B4-BE49-F238E27FC236}">
                <a16:creationId xmlns:a16="http://schemas.microsoft.com/office/drawing/2014/main" id="{08671DDA-F92F-4426-9D98-E5D14778D7C8}"/>
              </a:ext>
            </a:extLst>
          </p:cNvPr>
          <p:cNvPicPr>
            <a:picLocks noChangeAspect="1"/>
          </p:cNvPicPr>
          <p:nvPr/>
        </p:nvPicPr>
        <p:blipFill>
          <a:blip r:embed="rId5"/>
          <a:stretch>
            <a:fillRect/>
          </a:stretch>
        </p:blipFill>
        <p:spPr>
          <a:xfrm>
            <a:off x="0" y="626296"/>
            <a:ext cx="12192000" cy="6006221"/>
          </a:xfrm>
          <a:prstGeom prst="rect">
            <a:avLst/>
          </a:prstGeom>
        </p:spPr>
      </p:pic>
      <p:sp>
        <p:nvSpPr>
          <p:cNvPr id="23" name="文字方塊 22">
            <a:extLst>
              <a:ext uri="{FF2B5EF4-FFF2-40B4-BE49-F238E27FC236}">
                <a16:creationId xmlns:a16="http://schemas.microsoft.com/office/drawing/2014/main" id="{7F989E6B-62BB-4D8E-A74C-0A359197E10E}"/>
              </a:ext>
            </a:extLst>
          </p:cNvPr>
          <p:cNvSpPr txBox="1"/>
          <p:nvPr/>
        </p:nvSpPr>
        <p:spPr>
          <a:xfrm>
            <a:off x="1770349" y="4794335"/>
            <a:ext cx="9873327" cy="659540"/>
          </a:xfrm>
          <a:prstGeom prst="rect">
            <a:avLst/>
          </a:prstGeom>
          <a:noFill/>
        </p:spPr>
        <p:txBody>
          <a:bodyPr wrap="square" rtlCol="0">
            <a:spAutoFit/>
          </a:bodyPr>
          <a:lstStyle/>
          <a:p>
            <a:pPr algn="ctr">
              <a:lnSpc>
                <a:spcPct val="150000"/>
              </a:lnSpc>
            </a:pPr>
            <a:r>
              <a:rPr lang="en-US" altLang="zh-TW" sz="2800" b="1" dirty="0">
                <a:solidFill>
                  <a:schemeClr val="bg1"/>
                </a:solidFill>
                <a:latin typeface="微軟正黑體" panose="020B0604030504040204" pitchFamily="34" charset="-120"/>
                <a:ea typeface="微軟正黑體" panose="020B0604030504040204" pitchFamily="34" charset="-120"/>
              </a:rPr>
              <a:t>At this point, you may need to adjust the colors again</a:t>
            </a:r>
          </a:p>
        </p:txBody>
      </p:sp>
      <p:sp>
        <p:nvSpPr>
          <p:cNvPr id="24" name="文字方塊 23">
            <a:extLst>
              <a:ext uri="{FF2B5EF4-FFF2-40B4-BE49-F238E27FC236}">
                <a16:creationId xmlns:a16="http://schemas.microsoft.com/office/drawing/2014/main" id="{7FCF2D89-3A08-492D-8AED-4BDC0FEA64AB}"/>
              </a:ext>
            </a:extLst>
          </p:cNvPr>
          <p:cNvSpPr txBox="1"/>
          <p:nvPr/>
        </p:nvSpPr>
        <p:spPr>
          <a:xfrm>
            <a:off x="1222025" y="5426801"/>
            <a:ext cx="10218388" cy="659540"/>
          </a:xfrm>
          <a:prstGeom prst="rect">
            <a:avLst/>
          </a:prstGeom>
          <a:noFill/>
        </p:spPr>
        <p:txBody>
          <a:bodyPr wrap="square" rtlCol="0">
            <a:spAutoFit/>
          </a:bodyPr>
          <a:lstStyle/>
          <a:p>
            <a:pPr algn="ctr">
              <a:lnSpc>
                <a:spcPct val="150000"/>
              </a:lnSpc>
            </a:pPr>
            <a:r>
              <a:rPr lang="en-US" altLang="zh-TW" sz="2800" b="1" dirty="0">
                <a:solidFill>
                  <a:schemeClr val="bg1"/>
                </a:solidFill>
                <a:latin typeface="微軟正黑體" panose="020B0604030504040204" pitchFamily="34" charset="-120"/>
                <a:ea typeface="微軟正黑體" panose="020B0604030504040204" pitchFamily="34" charset="-120"/>
              </a:rPr>
              <a:t>Then move the restaurant locations to the center.</a:t>
            </a:r>
          </a:p>
        </p:txBody>
      </p:sp>
      <p:sp>
        <p:nvSpPr>
          <p:cNvPr id="25" name="橢圓 24">
            <a:extLst>
              <a:ext uri="{FF2B5EF4-FFF2-40B4-BE49-F238E27FC236}">
                <a16:creationId xmlns:a16="http://schemas.microsoft.com/office/drawing/2014/main" id="{D1CD7540-3DC3-48CD-B772-0A068BE3A28B}"/>
              </a:ext>
            </a:extLst>
          </p:cNvPr>
          <p:cNvSpPr/>
          <p:nvPr/>
        </p:nvSpPr>
        <p:spPr>
          <a:xfrm>
            <a:off x="4488323" y="3970256"/>
            <a:ext cx="762407" cy="1035377"/>
          </a:xfrm>
          <a:prstGeom prst="ellipse">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6" name="圖片 25">
            <a:extLst>
              <a:ext uri="{FF2B5EF4-FFF2-40B4-BE49-F238E27FC236}">
                <a16:creationId xmlns:a16="http://schemas.microsoft.com/office/drawing/2014/main" id="{BD48AB7C-9675-4F33-8B81-D0A353C463AD}"/>
              </a:ext>
            </a:extLst>
          </p:cNvPr>
          <p:cNvPicPr>
            <a:picLocks noChangeAspect="1"/>
          </p:cNvPicPr>
          <p:nvPr/>
        </p:nvPicPr>
        <p:blipFill>
          <a:blip r:embed="rId6"/>
          <a:stretch>
            <a:fillRect/>
          </a:stretch>
        </p:blipFill>
        <p:spPr>
          <a:xfrm>
            <a:off x="-1" y="555530"/>
            <a:ext cx="12192000" cy="6037600"/>
          </a:xfrm>
          <a:prstGeom prst="rect">
            <a:avLst/>
          </a:prstGeom>
        </p:spPr>
      </p:pic>
      <p:sp>
        <p:nvSpPr>
          <p:cNvPr id="27" name="文字方塊 26">
            <a:extLst>
              <a:ext uri="{FF2B5EF4-FFF2-40B4-BE49-F238E27FC236}">
                <a16:creationId xmlns:a16="http://schemas.microsoft.com/office/drawing/2014/main" id="{34D0A87D-C225-42CB-8201-66ED5121B4BA}"/>
              </a:ext>
            </a:extLst>
          </p:cNvPr>
          <p:cNvSpPr txBox="1"/>
          <p:nvPr/>
        </p:nvSpPr>
        <p:spPr>
          <a:xfrm>
            <a:off x="2656380" y="1960168"/>
            <a:ext cx="9344130" cy="659540"/>
          </a:xfrm>
          <a:prstGeom prst="rect">
            <a:avLst/>
          </a:prstGeom>
          <a:noFill/>
        </p:spPr>
        <p:txBody>
          <a:bodyPr wrap="square" rtlCol="0">
            <a:spAutoFit/>
          </a:bodyPr>
          <a:lstStyle/>
          <a:p>
            <a:pPr algn="ctr">
              <a:lnSpc>
                <a:spcPct val="150000"/>
              </a:lnSpc>
            </a:pPr>
            <a:r>
              <a:rPr lang="en-US" altLang="zh-TW" sz="2800" b="1" dirty="0">
                <a:solidFill>
                  <a:schemeClr val="bg1"/>
                </a:solidFill>
                <a:latin typeface="微軟正黑體" panose="020B0604030504040204" pitchFamily="34" charset="-120"/>
                <a:ea typeface="微軟正黑體" panose="020B0604030504040204" pitchFamily="34" charset="-120"/>
              </a:rPr>
              <a:t>That way, you can obtain the clustering result!</a:t>
            </a:r>
          </a:p>
        </p:txBody>
      </p:sp>
    </p:spTree>
    <p:extLst>
      <p:ext uri="{BB962C8B-B14F-4D97-AF65-F5344CB8AC3E}">
        <p14:creationId xmlns:p14="http://schemas.microsoft.com/office/powerpoint/2010/main" val="307319227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right)">
                                      <p:cBhvr>
                                        <p:cTn id="21" dur="500"/>
                                        <p:tgtEl>
                                          <p:spTgt spid="15"/>
                                        </p:tgtEl>
                                      </p:cBhvr>
                                    </p:animEffect>
                                  </p:childTnLst>
                                </p:cTn>
                              </p:par>
                            </p:childTnLst>
                          </p:cTn>
                        </p:par>
                        <p:par>
                          <p:cTn id="22" fill="hold">
                            <p:stCondLst>
                              <p:cond delay="500"/>
                            </p:stCondLst>
                            <p:childTnLst>
                              <p:par>
                                <p:cTn id="23" presetID="22" presetClass="entr" presetSubtype="2" fill="hold" nodeType="after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right)">
                                      <p:cBhvr>
                                        <p:cTn id="25" dur="500"/>
                                        <p:tgtEl>
                                          <p:spTgt spid="16"/>
                                        </p:tgtEl>
                                      </p:cBhvr>
                                    </p:animEffect>
                                  </p:childTnLst>
                                </p:cTn>
                              </p:par>
                            </p:childTnLst>
                          </p:cTn>
                        </p:par>
                        <p:par>
                          <p:cTn id="26" fill="hold">
                            <p:stCondLst>
                              <p:cond delay="1000"/>
                            </p:stCondLst>
                            <p:childTnLst>
                              <p:par>
                                <p:cTn id="27" presetID="22" presetClass="entr" presetSubtype="2" fill="hold"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right)">
                                      <p:cBhvr>
                                        <p:cTn id="29" dur="500"/>
                                        <p:tgtEl>
                                          <p:spTgt spid="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childTnLst>
                          </p:cTn>
                        </p:par>
                        <p:par>
                          <p:cTn id="39" fill="hold">
                            <p:stCondLst>
                              <p:cond delay="1000"/>
                            </p:stCondLst>
                            <p:childTnLst>
                              <p:par>
                                <p:cTn id="40" presetID="10" presetClass="entr" presetSubtype="0" fill="hold" grpId="0" nodeType="after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fade">
                                      <p:cBhvr>
                                        <p:cTn id="52" dur="500"/>
                                        <p:tgtEl>
                                          <p:spTgt spid="26"/>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fade">
                                      <p:cBhvr>
                                        <p:cTn id="5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23" grpId="0"/>
      <p:bldP spid="24" grpId="0"/>
      <p:bldP spid="25" grpId="0" animBg="1"/>
      <p:bldP spid="2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1270441" y="1101579"/>
            <a:ext cx="10477499" cy="1305870"/>
          </a:xfrm>
          <a:prstGeom prst="rect">
            <a:avLst/>
          </a:prstGeom>
          <a:noFill/>
        </p:spPr>
        <p:txBody>
          <a:bodyPr wrap="square" rtlCol="0">
            <a:spAutoFit/>
          </a:bodyPr>
          <a:lstStyle/>
          <a:p>
            <a:pPr>
              <a:lnSpc>
                <a:spcPct val="150000"/>
              </a:lnSpc>
            </a:pPr>
            <a:r>
              <a:rPr lang="en-US" altLang="zh-TW" sz="2800" dirty="0">
                <a:latin typeface="微軟正黑體" panose="020B0604030504040204" pitchFamily="34" charset="-120"/>
                <a:ea typeface="微軟正黑體" panose="020B0604030504040204" pitchFamily="34" charset="-120"/>
              </a:rPr>
              <a:t>We can draw a trendline to represent the trend (left image), and this line can be used for prediction (right image)</a:t>
            </a:r>
            <a:endParaRPr lang="zh-TW" altLang="en-US" sz="6000" b="1"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Machine Learning</a:t>
            </a:r>
            <a:endParaRPr lang="en-US" altLang="zh-TW" dirty="0"/>
          </a:p>
        </p:txBody>
      </p:sp>
      <p:sp>
        <p:nvSpPr>
          <p:cNvPr id="9" name="箭號: 向右 8">
            <a:extLst>
              <a:ext uri="{FF2B5EF4-FFF2-40B4-BE49-F238E27FC236}">
                <a16:creationId xmlns:a16="http://schemas.microsoft.com/office/drawing/2014/main" id="{A5F2224A-6896-46A2-8BD2-258ADC0192C2}"/>
              </a:ext>
            </a:extLst>
          </p:cNvPr>
          <p:cNvSpPr/>
          <p:nvPr/>
        </p:nvSpPr>
        <p:spPr>
          <a:xfrm>
            <a:off x="5387340" y="4122174"/>
            <a:ext cx="1158240" cy="571746"/>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0" name="圖片 9">
            <a:extLst>
              <a:ext uri="{FF2B5EF4-FFF2-40B4-BE49-F238E27FC236}">
                <a16:creationId xmlns:a16="http://schemas.microsoft.com/office/drawing/2014/main" id="{B2B2837E-9824-47D6-9E9C-E6D2A2C14445}"/>
              </a:ext>
            </a:extLst>
          </p:cNvPr>
          <p:cNvPicPr/>
          <p:nvPr/>
        </p:nvPicPr>
        <p:blipFill>
          <a:blip r:embed="rId3"/>
          <a:stretch>
            <a:fillRect/>
          </a:stretch>
        </p:blipFill>
        <p:spPr>
          <a:xfrm>
            <a:off x="1708335" y="2893777"/>
            <a:ext cx="3074670" cy="28930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17" name="群組 16">
            <a:extLst>
              <a:ext uri="{FF2B5EF4-FFF2-40B4-BE49-F238E27FC236}">
                <a16:creationId xmlns:a16="http://schemas.microsoft.com/office/drawing/2014/main" id="{EB0D55B6-B075-47A1-965F-990E76EA968A}"/>
              </a:ext>
            </a:extLst>
          </p:cNvPr>
          <p:cNvGrpSpPr/>
          <p:nvPr/>
        </p:nvGrpSpPr>
        <p:grpSpPr>
          <a:xfrm>
            <a:off x="4783006" y="2442967"/>
            <a:ext cx="2360744" cy="928030"/>
            <a:chOff x="4783006" y="2442967"/>
            <a:chExt cx="2360744" cy="928030"/>
          </a:xfrm>
        </p:grpSpPr>
        <p:sp>
          <p:nvSpPr>
            <p:cNvPr id="14" name="矩形 13">
              <a:extLst>
                <a:ext uri="{FF2B5EF4-FFF2-40B4-BE49-F238E27FC236}">
                  <a16:creationId xmlns:a16="http://schemas.microsoft.com/office/drawing/2014/main" id="{E11AAE6E-41B7-44F7-A8A2-ED3D9E4D5244}"/>
                </a:ext>
              </a:extLst>
            </p:cNvPr>
            <p:cNvSpPr/>
            <p:nvPr/>
          </p:nvSpPr>
          <p:spPr>
            <a:xfrm>
              <a:off x="5238758" y="2442967"/>
              <a:ext cx="1904992" cy="398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atin typeface="微軟正黑體" panose="020B0604030504040204" pitchFamily="34" charset="-120"/>
                  <a:ea typeface="微軟正黑體" panose="020B0604030504040204" pitchFamily="34" charset="-120"/>
                </a:rPr>
                <a:t>draw a trendline </a:t>
              </a:r>
              <a:endParaRPr lang="zh-TW" altLang="en-US" dirty="0">
                <a:solidFill>
                  <a:srgbClr val="FF0000"/>
                </a:solidFill>
              </a:endParaRPr>
            </a:p>
          </p:txBody>
        </p:sp>
        <p:cxnSp>
          <p:nvCxnSpPr>
            <p:cNvPr id="15" name="直線單箭頭接點 14">
              <a:extLst>
                <a:ext uri="{FF2B5EF4-FFF2-40B4-BE49-F238E27FC236}">
                  <a16:creationId xmlns:a16="http://schemas.microsoft.com/office/drawing/2014/main" id="{0FE80E65-C07B-44C3-B899-B6A629DD9DAF}"/>
                </a:ext>
              </a:extLst>
            </p:cNvPr>
            <p:cNvCxnSpPr>
              <a:cxnSpLocks/>
            </p:cNvCxnSpPr>
            <p:nvPr/>
          </p:nvCxnSpPr>
          <p:spPr>
            <a:xfrm flipH="1">
              <a:off x="4783006" y="2766445"/>
              <a:ext cx="689193" cy="604552"/>
            </a:xfrm>
            <a:prstGeom prst="straightConnector1">
              <a:avLst/>
            </a:prstGeom>
            <a:ln w="38100">
              <a:solidFill>
                <a:schemeClr val="tx1"/>
              </a:solidFill>
              <a:tailEnd type="triangle"/>
            </a:ln>
          </p:spPr>
          <p:style>
            <a:lnRef idx="1">
              <a:schemeClr val="accent2"/>
            </a:lnRef>
            <a:fillRef idx="0">
              <a:schemeClr val="accent2"/>
            </a:fillRef>
            <a:effectRef idx="0">
              <a:schemeClr val="accent2"/>
            </a:effectRef>
            <a:fontRef idx="minor">
              <a:schemeClr val="tx1"/>
            </a:fontRef>
          </p:style>
        </p:cxnSp>
      </p:grpSp>
      <p:grpSp>
        <p:nvGrpSpPr>
          <p:cNvPr id="30" name="群組 29">
            <a:extLst>
              <a:ext uri="{FF2B5EF4-FFF2-40B4-BE49-F238E27FC236}">
                <a16:creationId xmlns:a16="http://schemas.microsoft.com/office/drawing/2014/main" id="{63DF89B9-6B5D-4234-B541-83E3D56730AF}"/>
              </a:ext>
            </a:extLst>
          </p:cNvPr>
          <p:cNvGrpSpPr/>
          <p:nvPr/>
        </p:nvGrpSpPr>
        <p:grpSpPr>
          <a:xfrm>
            <a:off x="7045278" y="2893777"/>
            <a:ext cx="3404778" cy="2893060"/>
            <a:chOff x="7045278" y="2893777"/>
            <a:chExt cx="3404778" cy="2893060"/>
          </a:xfrm>
        </p:grpSpPr>
        <p:pic>
          <p:nvPicPr>
            <p:cNvPr id="11" name="圖片 10">
              <a:extLst>
                <a:ext uri="{FF2B5EF4-FFF2-40B4-BE49-F238E27FC236}">
                  <a16:creationId xmlns:a16="http://schemas.microsoft.com/office/drawing/2014/main" id="{AF76BAC0-A8B9-4441-AB42-8700C5185D7A}"/>
                </a:ext>
              </a:extLst>
            </p:cNvPr>
            <p:cNvPicPr/>
            <p:nvPr/>
          </p:nvPicPr>
          <p:blipFill>
            <a:blip r:embed="rId4"/>
            <a:stretch>
              <a:fillRect/>
            </a:stretch>
          </p:blipFill>
          <p:spPr>
            <a:xfrm>
              <a:off x="7045278" y="2893777"/>
              <a:ext cx="3404778" cy="28930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8" name="矩形 27">
              <a:extLst>
                <a:ext uri="{FF2B5EF4-FFF2-40B4-BE49-F238E27FC236}">
                  <a16:creationId xmlns:a16="http://schemas.microsoft.com/office/drawing/2014/main" id="{F4E0E529-4CDF-4734-8A5D-67738DE2DFC9}"/>
                </a:ext>
              </a:extLst>
            </p:cNvPr>
            <p:cNvSpPr/>
            <p:nvPr/>
          </p:nvSpPr>
          <p:spPr>
            <a:xfrm>
              <a:off x="8118658" y="2947917"/>
              <a:ext cx="1234765" cy="117425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9" name="矩形 28">
              <a:extLst>
                <a:ext uri="{FF2B5EF4-FFF2-40B4-BE49-F238E27FC236}">
                  <a16:creationId xmlns:a16="http://schemas.microsoft.com/office/drawing/2014/main" id="{A81BF7BE-7C59-427F-A7EE-A910BDB04BF5}"/>
                </a:ext>
              </a:extLst>
            </p:cNvPr>
            <p:cNvSpPr/>
            <p:nvPr/>
          </p:nvSpPr>
          <p:spPr>
            <a:xfrm>
              <a:off x="8937423" y="2947917"/>
              <a:ext cx="831999" cy="32868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22" name="群組 21">
            <a:extLst>
              <a:ext uri="{FF2B5EF4-FFF2-40B4-BE49-F238E27FC236}">
                <a16:creationId xmlns:a16="http://schemas.microsoft.com/office/drawing/2014/main" id="{F7128569-5341-47AD-9519-124743BB2FBF}"/>
              </a:ext>
            </a:extLst>
          </p:cNvPr>
          <p:cNvGrpSpPr/>
          <p:nvPr/>
        </p:nvGrpSpPr>
        <p:grpSpPr>
          <a:xfrm>
            <a:off x="9403309" y="4467144"/>
            <a:ext cx="2788691" cy="1038306"/>
            <a:chOff x="9403308" y="4494570"/>
            <a:chExt cx="2788691" cy="1038306"/>
          </a:xfrm>
        </p:grpSpPr>
        <p:sp>
          <p:nvSpPr>
            <p:cNvPr id="18" name="矩形 17">
              <a:extLst>
                <a:ext uri="{FF2B5EF4-FFF2-40B4-BE49-F238E27FC236}">
                  <a16:creationId xmlns:a16="http://schemas.microsoft.com/office/drawing/2014/main" id="{06A70D6F-FE87-4468-A69D-B76EBFEFB685}"/>
                </a:ext>
              </a:extLst>
            </p:cNvPr>
            <p:cNvSpPr/>
            <p:nvPr/>
          </p:nvSpPr>
          <p:spPr>
            <a:xfrm>
              <a:off x="9874040" y="4494570"/>
              <a:ext cx="2317959" cy="103830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bg1"/>
                  </a:solidFill>
                  <a:latin typeface="微軟正黑體" panose="020B0604030504040204" pitchFamily="34" charset="-120"/>
                  <a:ea typeface="微軟正黑體" panose="020B0604030504040204" pitchFamily="34" charset="-120"/>
                </a:rPr>
                <a:t>When there is such a level of consumption</a:t>
              </a:r>
              <a:endParaRPr lang="zh-TW" altLang="en-US" dirty="0">
                <a:solidFill>
                  <a:schemeClr val="bg1"/>
                </a:solidFill>
              </a:endParaRPr>
            </a:p>
          </p:txBody>
        </p:sp>
        <p:cxnSp>
          <p:nvCxnSpPr>
            <p:cNvPr id="19" name="直線單箭頭接點 18">
              <a:extLst>
                <a:ext uri="{FF2B5EF4-FFF2-40B4-BE49-F238E27FC236}">
                  <a16:creationId xmlns:a16="http://schemas.microsoft.com/office/drawing/2014/main" id="{17BA234B-1306-4C56-8129-5D032678DD36}"/>
                </a:ext>
              </a:extLst>
            </p:cNvPr>
            <p:cNvCxnSpPr>
              <a:cxnSpLocks/>
              <a:stCxn id="18" idx="1"/>
            </p:cNvCxnSpPr>
            <p:nvPr/>
          </p:nvCxnSpPr>
          <p:spPr>
            <a:xfrm flipH="1">
              <a:off x="9403308" y="5013723"/>
              <a:ext cx="470732" cy="117835"/>
            </a:xfrm>
            <a:prstGeom prst="straightConnector1">
              <a:avLst/>
            </a:prstGeom>
            <a:ln w="38100">
              <a:solidFill>
                <a:srgbClr val="FFC000"/>
              </a:solidFill>
              <a:tailEnd type="triangle"/>
            </a:ln>
          </p:spPr>
          <p:style>
            <a:lnRef idx="1">
              <a:schemeClr val="accent2"/>
            </a:lnRef>
            <a:fillRef idx="0">
              <a:schemeClr val="accent2"/>
            </a:fillRef>
            <a:effectRef idx="0">
              <a:schemeClr val="accent2"/>
            </a:effectRef>
            <a:fontRef idx="minor">
              <a:schemeClr val="tx1"/>
            </a:fontRef>
          </p:style>
        </p:cxnSp>
      </p:grpSp>
      <p:grpSp>
        <p:nvGrpSpPr>
          <p:cNvPr id="23" name="群組 22">
            <a:extLst>
              <a:ext uri="{FF2B5EF4-FFF2-40B4-BE49-F238E27FC236}">
                <a16:creationId xmlns:a16="http://schemas.microsoft.com/office/drawing/2014/main" id="{83661E6B-E494-4D0D-A580-8D7BECAAABAE}"/>
              </a:ext>
            </a:extLst>
          </p:cNvPr>
          <p:cNvGrpSpPr/>
          <p:nvPr/>
        </p:nvGrpSpPr>
        <p:grpSpPr>
          <a:xfrm>
            <a:off x="8097298" y="2766445"/>
            <a:ext cx="3650642" cy="1357581"/>
            <a:chOff x="9050039" y="4008988"/>
            <a:chExt cx="3650642" cy="1357581"/>
          </a:xfrm>
        </p:grpSpPr>
        <p:cxnSp>
          <p:nvCxnSpPr>
            <p:cNvPr id="25" name="直線單箭頭接點 24">
              <a:extLst>
                <a:ext uri="{FF2B5EF4-FFF2-40B4-BE49-F238E27FC236}">
                  <a16:creationId xmlns:a16="http://schemas.microsoft.com/office/drawing/2014/main" id="{C59C028A-CC44-4827-87AC-202E09C402D5}"/>
                </a:ext>
              </a:extLst>
            </p:cNvPr>
            <p:cNvCxnSpPr>
              <a:cxnSpLocks/>
              <a:stCxn id="24" idx="1"/>
            </p:cNvCxnSpPr>
            <p:nvPr/>
          </p:nvCxnSpPr>
          <p:spPr>
            <a:xfrm flipH="1">
              <a:off x="9050039" y="4334592"/>
              <a:ext cx="560998" cy="1031977"/>
            </a:xfrm>
            <a:prstGeom prst="straightConnector1">
              <a:avLst/>
            </a:prstGeom>
            <a:ln w="38100">
              <a:solidFill>
                <a:srgbClr val="FFC000"/>
              </a:solidFill>
              <a:tailEnd type="triangle"/>
            </a:ln>
          </p:spPr>
          <p:style>
            <a:lnRef idx="1">
              <a:schemeClr val="accent2"/>
            </a:lnRef>
            <a:fillRef idx="0">
              <a:schemeClr val="accent2"/>
            </a:fillRef>
            <a:effectRef idx="0">
              <a:schemeClr val="accent2"/>
            </a:effectRef>
            <a:fontRef idx="minor">
              <a:schemeClr val="tx1"/>
            </a:fontRef>
          </p:style>
        </p:cxnSp>
        <p:sp>
          <p:nvSpPr>
            <p:cNvPr id="24" name="矩形 23">
              <a:extLst>
                <a:ext uri="{FF2B5EF4-FFF2-40B4-BE49-F238E27FC236}">
                  <a16:creationId xmlns:a16="http://schemas.microsoft.com/office/drawing/2014/main" id="{66961BDF-8ED0-4B73-9B6F-982AA7B271AA}"/>
                </a:ext>
              </a:extLst>
            </p:cNvPr>
            <p:cNvSpPr/>
            <p:nvPr/>
          </p:nvSpPr>
          <p:spPr>
            <a:xfrm>
              <a:off x="9611037" y="4008988"/>
              <a:ext cx="3089644" cy="65120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bg1"/>
                  </a:solidFill>
                  <a:latin typeface="微軟正黑體" panose="020B0604030504040204" pitchFamily="34" charset="-120"/>
                  <a:ea typeface="微軟正黑體" panose="020B0604030504040204" pitchFamily="34" charset="-120"/>
                </a:rPr>
                <a:t>This leads to the speed of prediction</a:t>
              </a:r>
              <a:endParaRPr lang="zh-TW" altLang="en-US" dirty="0">
                <a:solidFill>
                  <a:schemeClr val="bg1"/>
                </a:solidFill>
              </a:endParaRPr>
            </a:p>
          </p:txBody>
        </p:sp>
      </p:grpSp>
    </p:spTree>
    <p:extLst>
      <p:ext uri="{BB962C8B-B14F-4D97-AF65-F5344CB8AC3E}">
        <p14:creationId xmlns:p14="http://schemas.microsoft.com/office/powerpoint/2010/main" val="48155048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up)">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childTnLst>
                          </p:cTn>
                        </p:par>
                        <p:par>
                          <p:cTn id="17" fill="hold">
                            <p:stCondLst>
                              <p:cond delay="1000"/>
                            </p:stCondLst>
                            <p:childTnLst>
                              <p:par>
                                <p:cTn id="18" presetID="22" presetClass="entr" presetSubtype="1" fill="hold" nodeType="after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up)">
                                      <p:cBhvr>
                                        <p:cTn id="20" dur="500"/>
                                        <p:tgtEl>
                                          <p:spTgt spid="22"/>
                                        </p:tgtEl>
                                      </p:cBhvr>
                                    </p:animEffect>
                                  </p:childTnLst>
                                </p:cTn>
                              </p:par>
                            </p:childTnLst>
                          </p:cTn>
                        </p:par>
                        <p:par>
                          <p:cTn id="21" fill="hold">
                            <p:stCondLst>
                              <p:cond delay="1500"/>
                            </p:stCondLst>
                            <p:childTnLst>
                              <p:par>
                                <p:cTn id="22" presetID="22" presetClass="entr" presetSubtype="1" fill="hold"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up)">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1040655" y="2186940"/>
            <a:ext cx="10663665" cy="3329581"/>
          </a:xfrm>
        </p:spPr>
        <p:txBody>
          <a:bodyPr rtlCol="0">
            <a:noAutofit/>
          </a:bodyPr>
          <a:lstStyle/>
          <a:p>
            <a:br>
              <a:rPr lang="en-US" altLang="zh-TW" dirty="0"/>
            </a:br>
            <a:r>
              <a:rPr lang="en-US" altLang="zh-TW" dirty="0"/>
              <a:t>Support Vector Machine ( SVM)</a:t>
            </a:r>
            <a:endParaRPr lang="zh-TW" altLang="en-US" sz="6000"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33847626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914401" y="1228397"/>
            <a:ext cx="10477499" cy="954107"/>
          </a:xfrm>
          <a:prstGeom prst="rect">
            <a:avLst/>
          </a:prstGeom>
          <a:noFill/>
        </p:spPr>
        <p:txBody>
          <a:bodyPr wrap="square" rtlCol="0">
            <a:spAutoFit/>
          </a:bodyPr>
          <a:lstStyle/>
          <a:p>
            <a:r>
              <a:rPr lang="en-US" altLang="zh-TW" sz="2800" dirty="0">
                <a:latin typeface="微軟正黑體" panose="020B0604030504040204" pitchFamily="34" charset="-120"/>
                <a:ea typeface="微軟正黑體" panose="020B0604030504040204" pitchFamily="34" charset="-120"/>
              </a:rPr>
              <a:t>Assuming we are observing a group of students, here is some data about the weight of some of these students:</a:t>
            </a:r>
            <a:endParaRPr lang="en-US" altLang="zh-TW" sz="4000"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DF2EFD72-A39A-4A16-9B1E-C3D0D8AB1E0E}"/>
              </a:ext>
            </a:extLst>
          </p:cNvPr>
          <p:cNvPicPr/>
          <p:nvPr/>
        </p:nvPicPr>
        <p:blipFill rotWithShape="1">
          <a:blip r:embed="rId3"/>
          <a:srcRect b="29166"/>
          <a:stretch/>
        </p:blipFill>
        <p:spPr bwMode="auto">
          <a:xfrm>
            <a:off x="2850196" y="2223488"/>
            <a:ext cx="6491605" cy="190150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53640926-AAD7-44D8-BBD7-CCE9431645EC}">
              <a14:shadowObscured xmlns:a14="http://schemas.microsoft.com/office/drawing/2010/main"/>
            </a:ext>
          </a:extLst>
        </p:spPr>
      </p:pic>
      <p:pic>
        <p:nvPicPr>
          <p:cNvPr id="8" name="圖片 7">
            <a:extLst>
              <a:ext uri="{FF2B5EF4-FFF2-40B4-BE49-F238E27FC236}">
                <a16:creationId xmlns:a16="http://schemas.microsoft.com/office/drawing/2014/main" id="{71713885-D784-4812-AC56-7BB7058BB31A}"/>
              </a:ext>
            </a:extLst>
          </p:cNvPr>
          <p:cNvPicPr/>
          <p:nvPr/>
        </p:nvPicPr>
        <p:blipFill>
          <a:blip r:embed="rId4"/>
          <a:stretch>
            <a:fillRect/>
          </a:stretch>
        </p:blipFill>
        <p:spPr>
          <a:xfrm>
            <a:off x="914401" y="4755188"/>
            <a:ext cx="4472940" cy="148530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圖片 9">
            <a:extLst>
              <a:ext uri="{FF2B5EF4-FFF2-40B4-BE49-F238E27FC236}">
                <a16:creationId xmlns:a16="http://schemas.microsoft.com/office/drawing/2014/main" id="{26C905BE-282B-438D-B48B-5C3CDF46F7B7}"/>
              </a:ext>
            </a:extLst>
          </p:cNvPr>
          <p:cNvPicPr/>
          <p:nvPr/>
        </p:nvPicPr>
        <p:blipFill>
          <a:blip r:embed="rId5"/>
          <a:stretch>
            <a:fillRect/>
          </a:stretch>
        </p:blipFill>
        <p:spPr>
          <a:xfrm>
            <a:off x="6480694" y="4758522"/>
            <a:ext cx="4472940" cy="14819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97398956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44C3897A-8624-4342-88FC-DD2C4E47E1DB}"/>
              </a:ext>
            </a:extLst>
          </p:cNvPr>
          <p:cNvPicPr/>
          <p:nvPr/>
        </p:nvPicPr>
        <p:blipFill>
          <a:blip r:embed="rId3"/>
          <a:stretch>
            <a:fillRect/>
          </a:stretch>
        </p:blipFill>
        <p:spPr>
          <a:xfrm>
            <a:off x="3340893" y="1841172"/>
            <a:ext cx="5851552" cy="2034431"/>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10" name="圖片 9">
            <a:extLst>
              <a:ext uri="{FF2B5EF4-FFF2-40B4-BE49-F238E27FC236}">
                <a16:creationId xmlns:a16="http://schemas.microsoft.com/office/drawing/2014/main" id="{B6F93693-531B-4202-916B-0F2DFBCB74A6}"/>
              </a:ext>
            </a:extLst>
          </p:cNvPr>
          <p:cNvPicPr/>
          <p:nvPr/>
        </p:nvPicPr>
        <p:blipFill>
          <a:blip r:embed="rId4"/>
          <a:stretch>
            <a:fillRect/>
          </a:stretch>
        </p:blipFill>
        <p:spPr>
          <a:xfrm>
            <a:off x="1129307" y="5021308"/>
            <a:ext cx="4130993" cy="16761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圖片 12">
            <a:extLst>
              <a:ext uri="{FF2B5EF4-FFF2-40B4-BE49-F238E27FC236}">
                <a16:creationId xmlns:a16="http://schemas.microsoft.com/office/drawing/2014/main" id="{35C2FBD4-2AFA-480D-B864-3A26E1C2B605}"/>
              </a:ext>
            </a:extLst>
          </p:cNvPr>
          <p:cNvPicPr/>
          <p:nvPr/>
        </p:nvPicPr>
        <p:blipFill>
          <a:blip r:embed="rId5"/>
          <a:stretch>
            <a:fillRect/>
          </a:stretch>
        </p:blipFill>
        <p:spPr>
          <a:xfrm>
            <a:off x="7007595" y="5021308"/>
            <a:ext cx="4465319" cy="16761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849273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sp>
        <p:nvSpPr>
          <p:cNvPr id="11" name="文字方塊 10">
            <a:extLst>
              <a:ext uri="{FF2B5EF4-FFF2-40B4-BE49-F238E27FC236}">
                <a16:creationId xmlns:a16="http://schemas.microsoft.com/office/drawing/2014/main" id="{02AC68C4-291A-4F58-8FA9-4E393B841FA9}"/>
              </a:ext>
            </a:extLst>
          </p:cNvPr>
          <p:cNvSpPr txBox="1"/>
          <p:nvPr/>
        </p:nvSpPr>
        <p:spPr>
          <a:xfrm>
            <a:off x="6334699" y="4402427"/>
            <a:ext cx="5215122" cy="830997"/>
          </a:xfrm>
          <a:prstGeom prst="rect">
            <a:avLst/>
          </a:prstGeom>
          <a:noFill/>
        </p:spPr>
        <p:txBody>
          <a:bodyPr wrap="square" rtlCol="0">
            <a:spAutoFit/>
          </a:bodyPr>
          <a:lstStyle/>
          <a:p>
            <a:r>
              <a:rPr lang="en-US" altLang="zh-TW" sz="2400" dirty="0">
                <a:latin typeface="微軟正黑體" panose="020B0604030504040204" pitchFamily="34" charset="-120"/>
                <a:ea typeface="微軟正黑體" panose="020B0604030504040204" pitchFamily="34" charset="-120"/>
              </a:rPr>
              <a:t>So, we can say that the threshold value was not set correctly!</a:t>
            </a:r>
            <a:endParaRPr lang="en-US" altLang="zh-TW" sz="4800" dirty="0">
              <a:latin typeface="微軟正黑體" panose="020B0604030504040204" pitchFamily="34" charset="-120"/>
              <a:ea typeface="微軟正黑體" panose="020B0604030504040204" pitchFamily="34" charset="-120"/>
            </a:endParaRPr>
          </a:p>
        </p:txBody>
      </p:sp>
      <p:pic>
        <p:nvPicPr>
          <p:cNvPr id="14" name="圖片 13">
            <a:extLst>
              <a:ext uri="{FF2B5EF4-FFF2-40B4-BE49-F238E27FC236}">
                <a16:creationId xmlns:a16="http://schemas.microsoft.com/office/drawing/2014/main" id="{52895F58-7907-453B-AE57-D47A0C2EEB66}"/>
              </a:ext>
            </a:extLst>
          </p:cNvPr>
          <p:cNvPicPr/>
          <p:nvPr/>
        </p:nvPicPr>
        <p:blipFill>
          <a:blip r:embed="rId3"/>
          <a:stretch>
            <a:fillRect/>
          </a:stretch>
        </p:blipFill>
        <p:spPr>
          <a:xfrm>
            <a:off x="1501037" y="4195070"/>
            <a:ext cx="4261803" cy="16761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5" name="文字方塊 14">
            <a:extLst>
              <a:ext uri="{FF2B5EF4-FFF2-40B4-BE49-F238E27FC236}">
                <a16:creationId xmlns:a16="http://schemas.microsoft.com/office/drawing/2014/main" id="{06118539-74F7-40F7-8F4B-26BE93F7FAA7}"/>
              </a:ext>
            </a:extLst>
          </p:cNvPr>
          <p:cNvSpPr txBox="1"/>
          <p:nvPr/>
        </p:nvSpPr>
        <p:spPr>
          <a:xfrm>
            <a:off x="6355008" y="5546303"/>
            <a:ext cx="5089793" cy="830997"/>
          </a:xfrm>
          <a:prstGeom prst="rect">
            <a:avLst/>
          </a:prstGeom>
          <a:noFill/>
        </p:spPr>
        <p:txBody>
          <a:bodyPr wrap="square" rtlCol="0">
            <a:spAutoFit/>
          </a:bodyPr>
          <a:lstStyle/>
          <a:p>
            <a:r>
              <a:rPr lang="en-US" altLang="zh-TW" sz="2400" dirty="0">
                <a:latin typeface="微軟正黑體" panose="020B0604030504040204" pitchFamily="34" charset="-120"/>
                <a:ea typeface="微軟正黑體" panose="020B0604030504040204" pitchFamily="34" charset="-120"/>
              </a:rPr>
              <a:t>Is there a good method for determining the threshold value?</a:t>
            </a:r>
            <a:endParaRPr lang="en-US" altLang="zh-TW" sz="4800" dirty="0">
              <a:latin typeface="微軟正黑體" panose="020B0604030504040204" pitchFamily="34" charset="-120"/>
              <a:ea typeface="微軟正黑體" panose="020B0604030504040204" pitchFamily="34" charset="-120"/>
            </a:endParaRPr>
          </a:p>
        </p:txBody>
      </p:sp>
      <p:pic>
        <p:nvPicPr>
          <p:cNvPr id="12" name="圖片 11">
            <a:extLst>
              <a:ext uri="{FF2B5EF4-FFF2-40B4-BE49-F238E27FC236}">
                <a16:creationId xmlns:a16="http://schemas.microsoft.com/office/drawing/2014/main" id="{D973F3B5-63C8-410E-B777-61DC2090ADE6}"/>
              </a:ext>
            </a:extLst>
          </p:cNvPr>
          <p:cNvPicPr/>
          <p:nvPr/>
        </p:nvPicPr>
        <p:blipFill>
          <a:blip r:embed="rId4"/>
          <a:stretch>
            <a:fillRect/>
          </a:stretch>
        </p:blipFill>
        <p:spPr>
          <a:xfrm>
            <a:off x="3789113" y="1521017"/>
            <a:ext cx="4761874" cy="1907983"/>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7096791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ppt_x"/>
                                          </p:val>
                                        </p:tav>
                                        <p:tav tm="100000">
                                          <p:val>
                                            <p:strVal val="#ppt_x"/>
                                          </p:val>
                                        </p:tav>
                                      </p:tavLst>
                                    </p:anim>
                                    <p:anim calcmode="lin" valueType="num">
                                      <p:cBhvr additive="base">
                                        <p:cTn id="1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圖片 9">
            <a:extLst>
              <a:ext uri="{FF2B5EF4-FFF2-40B4-BE49-F238E27FC236}">
                <a16:creationId xmlns:a16="http://schemas.microsoft.com/office/drawing/2014/main" id="{2B38176F-5220-4DF3-B99C-790A5A660EF4}"/>
              </a:ext>
            </a:extLst>
          </p:cNvPr>
          <p:cNvPicPr/>
          <p:nvPr/>
        </p:nvPicPr>
        <p:blipFill>
          <a:blip r:embed="rId3"/>
          <a:stretch>
            <a:fillRect/>
          </a:stretch>
        </p:blipFill>
        <p:spPr>
          <a:xfrm>
            <a:off x="3205908" y="1444738"/>
            <a:ext cx="5613005" cy="2334048"/>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13" name="圖片 12">
            <a:extLst>
              <a:ext uri="{FF2B5EF4-FFF2-40B4-BE49-F238E27FC236}">
                <a16:creationId xmlns:a16="http://schemas.microsoft.com/office/drawing/2014/main" id="{35A0C46A-AE89-4799-B29E-5ABE04D72923}"/>
              </a:ext>
            </a:extLst>
          </p:cNvPr>
          <p:cNvPicPr/>
          <p:nvPr/>
        </p:nvPicPr>
        <p:blipFill>
          <a:blip r:embed="rId4"/>
          <a:stretch>
            <a:fillRect/>
          </a:stretch>
        </p:blipFill>
        <p:spPr>
          <a:xfrm>
            <a:off x="694063" y="4341657"/>
            <a:ext cx="4779903" cy="23340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9" name="圖片 18">
            <a:extLst>
              <a:ext uri="{FF2B5EF4-FFF2-40B4-BE49-F238E27FC236}">
                <a16:creationId xmlns:a16="http://schemas.microsoft.com/office/drawing/2014/main" id="{2F20225A-8E38-4AB8-90F2-F4EA398699D3}"/>
              </a:ext>
            </a:extLst>
          </p:cNvPr>
          <p:cNvPicPr/>
          <p:nvPr/>
        </p:nvPicPr>
        <p:blipFill>
          <a:blip r:embed="rId5"/>
          <a:stretch>
            <a:fillRect/>
          </a:stretch>
        </p:blipFill>
        <p:spPr>
          <a:xfrm>
            <a:off x="6263507" y="4341657"/>
            <a:ext cx="4929629" cy="23340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8569068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12" name="圖片 11">
            <a:extLst>
              <a:ext uri="{FF2B5EF4-FFF2-40B4-BE49-F238E27FC236}">
                <a16:creationId xmlns:a16="http://schemas.microsoft.com/office/drawing/2014/main" id="{9D5E505D-955C-4B85-B364-76768ECB368E}"/>
              </a:ext>
            </a:extLst>
          </p:cNvPr>
          <p:cNvPicPr/>
          <p:nvPr/>
        </p:nvPicPr>
        <p:blipFill>
          <a:blip r:embed="rId3"/>
          <a:stretch>
            <a:fillRect/>
          </a:stretch>
        </p:blipFill>
        <p:spPr>
          <a:xfrm>
            <a:off x="500548" y="3940470"/>
            <a:ext cx="5007886" cy="275393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圖片 13">
            <a:extLst>
              <a:ext uri="{FF2B5EF4-FFF2-40B4-BE49-F238E27FC236}">
                <a16:creationId xmlns:a16="http://schemas.microsoft.com/office/drawing/2014/main" id="{AE1D1C93-C6A7-469E-BB05-770D7E00D5FF}"/>
              </a:ext>
            </a:extLst>
          </p:cNvPr>
          <p:cNvPicPr/>
          <p:nvPr/>
        </p:nvPicPr>
        <p:blipFill>
          <a:blip r:embed="rId4"/>
          <a:stretch>
            <a:fillRect/>
          </a:stretch>
        </p:blipFill>
        <p:spPr>
          <a:xfrm>
            <a:off x="5845811" y="3940470"/>
            <a:ext cx="5666816" cy="275393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圖片 10">
            <a:extLst>
              <a:ext uri="{FF2B5EF4-FFF2-40B4-BE49-F238E27FC236}">
                <a16:creationId xmlns:a16="http://schemas.microsoft.com/office/drawing/2014/main" id="{F2A0FCB3-6835-44DB-A3EB-9765CD848459}"/>
              </a:ext>
            </a:extLst>
          </p:cNvPr>
          <p:cNvPicPr/>
          <p:nvPr/>
        </p:nvPicPr>
        <p:blipFill>
          <a:blip r:embed="rId5"/>
          <a:stretch>
            <a:fillRect/>
          </a:stretch>
        </p:blipFill>
        <p:spPr>
          <a:xfrm>
            <a:off x="3107127" y="1479184"/>
            <a:ext cx="5977745" cy="2337374"/>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427465594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13" name="圖片 12">
            <a:extLst>
              <a:ext uri="{FF2B5EF4-FFF2-40B4-BE49-F238E27FC236}">
                <a16:creationId xmlns:a16="http://schemas.microsoft.com/office/drawing/2014/main" id="{C7E98987-2843-497B-B57C-826152C8897B}"/>
              </a:ext>
            </a:extLst>
          </p:cNvPr>
          <p:cNvPicPr/>
          <p:nvPr/>
        </p:nvPicPr>
        <p:blipFill>
          <a:blip r:embed="rId3"/>
          <a:stretch>
            <a:fillRect/>
          </a:stretch>
        </p:blipFill>
        <p:spPr>
          <a:xfrm>
            <a:off x="1714567" y="1903543"/>
            <a:ext cx="9615162" cy="410064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160497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638979" y="2006381"/>
            <a:ext cx="11993696" cy="578492"/>
          </a:xfrm>
          <a:prstGeom prst="rect">
            <a:avLst/>
          </a:prstGeom>
          <a:noFill/>
        </p:spPr>
        <p:txBody>
          <a:bodyPr wrap="square" rtlCol="0">
            <a:spAutoFit/>
          </a:bodyPr>
          <a:lstStyle/>
          <a:p>
            <a:pPr>
              <a:lnSpc>
                <a:spcPct val="150000"/>
              </a:lnSpc>
            </a:pPr>
            <a:r>
              <a:rPr lang="en-US" altLang="zh-TW" sz="2400" dirty="0">
                <a:latin typeface="微軟正黑體" panose="020B0604030504040204" pitchFamily="34" charset="-120"/>
                <a:ea typeface="微軟正黑體" panose="020B0604030504040204" pitchFamily="34" charset="-120"/>
              </a:rPr>
              <a:t>If we allow for some margin of error in the judgment, it can actually work better.</a:t>
            </a:r>
            <a:endParaRPr lang="en-US" altLang="zh-TW" sz="3600"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53A5C884-843B-4D46-A13F-AB6F7D9731D4}"/>
              </a:ext>
            </a:extLst>
          </p:cNvPr>
          <p:cNvPicPr/>
          <p:nvPr/>
        </p:nvPicPr>
        <p:blipFill>
          <a:blip r:embed="rId3"/>
          <a:stretch>
            <a:fillRect/>
          </a:stretch>
        </p:blipFill>
        <p:spPr>
          <a:xfrm>
            <a:off x="2376713" y="2893610"/>
            <a:ext cx="7659654" cy="35804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054745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958028F5-B7D4-4E14-9B85-8A8F3006B135}"/>
              </a:ext>
            </a:extLst>
          </p:cNvPr>
          <p:cNvPicPr/>
          <p:nvPr/>
        </p:nvPicPr>
        <p:blipFill>
          <a:blip r:embed="rId3"/>
          <a:stretch>
            <a:fillRect/>
          </a:stretch>
        </p:blipFill>
        <p:spPr>
          <a:xfrm>
            <a:off x="0" y="2115239"/>
            <a:ext cx="5772839" cy="271014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圖片 7">
            <a:extLst>
              <a:ext uri="{FF2B5EF4-FFF2-40B4-BE49-F238E27FC236}">
                <a16:creationId xmlns:a16="http://schemas.microsoft.com/office/drawing/2014/main" id="{EC4EF74B-69E0-48B0-8B62-BEFF8329D56F}"/>
              </a:ext>
            </a:extLst>
          </p:cNvPr>
          <p:cNvPicPr/>
          <p:nvPr/>
        </p:nvPicPr>
        <p:blipFill>
          <a:blip r:embed="rId4"/>
          <a:stretch>
            <a:fillRect/>
          </a:stretch>
        </p:blipFill>
        <p:spPr>
          <a:xfrm>
            <a:off x="5887901" y="3428999"/>
            <a:ext cx="6304099" cy="28520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4079806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E7DC75DC-3C36-4D9C-BCD9-017C8136D06F}"/>
              </a:ext>
            </a:extLst>
          </p:cNvPr>
          <p:cNvPicPr/>
          <p:nvPr/>
        </p:nvPicPr>
        <p:blipFill>
          <a:blip r:embed="rId3"/>
          <a:stretch>
            <a:fillRect/>
          </a:stretch>
        </p:blipFill>
        <p:spPr>
          <a:xfrm>
            <a:off x="1854597" y="1961547"/>
            <a:ext cx="8798713" cy="43290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94269389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descr="鏈連結">
            <a:extLst>
              <a:ext uri="{FF2B5EF4-FFF2-40B4-BE49-F238E27FC236}">
                <a16:creationId xmlns:a16="http://schemas.microsoft.com/office/drawing/2014/main" id="{A4511EBC-2F3C-446D-867B-7DC328517A44}"/>
              </a:ext>
            </a:extLst>
          </p:cNvPr>
          <p:cNvPicPr>
            <a:picLocks noChangeAspect="1"/>
          </p:cNvPicPr>
          <p:nvPr/>
        </p:nvPicPr>
        <p:blipFill rotWithShape="1">
          <a:blip r:embed="rId3">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238125" y="115261"/>
            <a:ext cx="11953875" cy="1174157"/>
          </a:xfrm>
        </p:spPr>
        <p:txBody>
          <a:bodyPr rtlCol="0">
            <a:noAutofit/>
          </a:bodyPr>
          <a:lstStyle/>
          <a:p>
            <a:r>
              <a:rPr lang="en-US" altLang="zh-TW" sz="5400" dirty="0"/>
              <a:t>Some machine learning algorithms</a:t>
            </a:r>
            <a:endParaRPr lang="zh-TW" altLang="en-US" sz="5400" dirty="0">
              <a:latin typeface="Microsoft JhengHei UI" panose="020B0604030504040204" pitchFamily="34" charset="-120"/>
              <a:ea typeface="Microsoft JhengHei UI" panose="020B0604030504040204" pitchFamily="34" charset="-120"/>
            </a:endParaRPr>
          </a:p>
        </p:txBody>
      </p:sp>
      <p:pic>
        <p:nvPicPr>
          <p:cNvPr id="3" name="圖片 2">
            <a:extLst>
              <a:ext uri="{FF2B5EF4-FFF2-40B4-BE49-F238E27FC236}">
                <a16:creationId xmlns:a16="http://schemas.microsoft.com/office/drawing/2014/main" id="{B983E3F3-7B8D-4302-9B12-E2534F396B92}"/>
              </a:ext>
            </a:extLst>
          </p:cNvPr>
          <p:cNvPicPr>
            <a:picLocks noChangeAspect="1"/>
          </p:cNvPicPr>
          <p:nvPr/>
        </p:nvPicPr>
        <p:blipFill>
          <a:blip r:embed="rId4"/>
          <a:stretch>
            <a:fillRect/>
          </a:stretch>
        </p:blipFill>
        <p:spPr>
          <a:xfrm>
            <a:off x="-20" y="1404669"/>
            <a:ext cx="12192000" cy="5453321"/>
          </a:xfrm>
          <a:prstGeom prst="rect">
            <a:avLst/>
          </a:prstGeom>
        </p:spPr>
      </p:pic>
    </p:spTree>
    <p:extLst>
      <p:ext uri="{BB962C8B-B14F-4D97-AF65-F5344CB8AC3E}">
        <p14:creationId xmlns:p14="http://schemas.microsoft.com/office/powerpoint/2010/main" val="367490950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E229068A-0BD6-4BAA-B79D-1F8DEAF657F6}"/>
              </a:ext>
            </a:extLst>
          </p:cNvPr>
          <p:cNvPicPr/>
          <p:nvPr/>
        </p:nvPicPr>
        <p:blipFill>
          <a:blip r:embed="rId3"/>
          <a:stretch>
            <a:fillRect/>
          </a:stretch>
        </p:blipFill>
        <p:spPr>
          <a:xfrm>
            <a:off x="1470908" y="1985588"/>
            <a:ext cx="9094267" cy="4477473"/>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401031196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83DD0171-58E0-4658-876D-9516CA57ABE7}"/>
              </a:ext>
            </a:extLst>
          </p:cNvPr>
          <p:cNvPicPr/>
          <p:nvPr/>
        </p:nvPicPr>
        <p:blipFill>
          <a:blip r:embed="rId3"/>
          <a:stretch>
            <a:fillRect/>
          </a:stretch>
        </p:blipFill>
        <p:spPr>
          <a:xfrm>
            <a:off x="1681314" y="1836237"/>
            <a:ext cx="8829372" cy="44323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1414095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7" name="圖片 6">
            <a:extLst>
              <a:ext uri="{FF2B5EF4-FFF2-40B4-BE49-F238E27FC236}">
                <a16:creationId xmlns:a16="http://schemas.microsoft.com/office/drawing/2014/main" id="{69682D27-9D9F-4F69-9F93-1E864773462C}"/>
              </a:ext>
            </a:extLst>
          </p:cNvPr>
          <p:cNvPicPr/>
          <p:nvPr/>
        </p:nvPicPr>
        <p:blipFill>
          <a:blip r:embed="rId3"/>
          <a:stretch>
            <a:fillRect/>
          </a:stretch>
        </p:blipFill>
        <p:spPr>
          <a:xfrm>
            <a:off x="1156771" y="1987758"/>
            <a:ext cx="9595692" cy="43138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0032010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1274987" y="1172331"/>
            <a:ext cx="10477499" cy="1305870"/>
          </a:xfrm>
          <a:prstGeom prst="rect">
            <a:avLst/>
          </a:prstGeom>
          <a:noFill/>
        </p:spPr>
        <p:txBody>
          <a:bodyPr wrap="square" rtlCol="0">
            <a:spAutoFit/>
          </a:bodyPr>
          <a:lstStyle/>
          <a:p>
            <a:pPr>
              <a:lnSpc>
                <a:spcPct val="150000"/>
              </a:lnSpc>
            </a:pPr>
            <a:r>
              <a:rPr lang="en-US" altLang="zh-TW" sz="2800" dirty="0">
                <a:latin typeface="微軟正黑體" panose="020B0604030504040204" pitchFamily="34" charset="-120"/>
                <a:ea typeface="微軟正黑體" panose="020B0604030504040204" pitchFamily="34" charset="-120"/>
              </a:rPr>
              <a:t>When our data includes both weight and height values, it becomes two-dimensional data.</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06573657-F725-4146-841F-DB6B5B54FC47}"/>
              </a:ext>
            </a:extLst>
          </p:cNvPr>
          <p:cNvPicPr/>
          <p:nvPr/>
        </p:nvPicPr>
        <p:blipFill>
          <a:blip r:embed="rId3"/>
          <a:stretch>
            <a:fillRect/>
          </a:stretch>
        </p:blipFill>
        <p:spPr>
          <a:xfrm>
            <a:off x="2671787" y="2595272"/>
            <a:ext cx="7199325" cy="41139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22750865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F92A2891-A954-45F2-888C-5D9E89B19CD8}"/>
              </a:ext>
            </a:extLst>
          </p:cNvPr>
          <p:cNvPicPr/>
          <p:nvPr/>
        </p:nvPicPr>
        <p:blipFill>
          <a:blip r:embed="rId3"/>
          <a:stretch>
            <a:fillRect/>
          </a:stretch>
        </p:blipFill>
        <p:spPr>
          <a:xfrm>
            <a:off x="1648932" y="1406525"/>
            <a:ext cx="8883193" cy="49612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0408877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Support Vector Machine</a:t>
            </a:r>
            <a:endParaRPr lang="en-US" altLang="zh-TW" dirty="0"/>
          </a:p>
        </p:txBody>
      </p:sp>
      <p:pic>
        <p:nvPicPr>
          <p:cNvPr id="6" name="圖片 5">
            <a:extLst>
              <a:ext uri="{FF2B5EF4-FFF2-40B4-BE49-F238E27FC236}">
                <a16:creationId xmlns:a16="http://schemas.microsoft.com/office/drawing/2014/main" id="{ACDEFC8A-BC0D-46AB-A055-793104BB05FA}"/>
              </a:ext>
            </a:extLst>
          </p:cNvPr>
          <p:cNvPicPr>
            <a:picLocks noChangeAspect="1"/>
          </p:cNvPicPr>
          <p:nvPr/>
        </p:nvPicPr>
        <p:blipFill rotWithShape="1">
          <a:blip r:embed="rId3"/>
          <a:srcRect b="10082"/>
          <a:stretch/>
        </p:blipFill>
        <p:spPr>
          <a:xfrm>
            <a:off x="2493631" y="1475437"/>
            <a:ext cx="7665747" cy="498696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264497095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995415" y="1281332"/>
            <a:ext cx="10477499" cy="1305870"/>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Another way to put it: SVM finds the best classification method, which means the widest street.</a:t>
            </a:r>
            <a:endParaRPr lang="en-US" altLang="zh-TW" sz="4000"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grpSp>
        <p:nvGrpSpPr>
          <p:cNvPr id="3" name="群組 2">
            <a:extLst>
              <a:ext uri="{FF2B5EF4-FFF2-40B4-BE49-F238E27FC236}">
                <a16:creationId xmlns:a16="http://schemas.microsoft.com/office/drawing/2014/main" id="{166A0C32-ACDD-47BE-B468-96941F30E946}"/>
              </a:ext>
            </a:extLst>
          </p:cNvPr>
          <p:cNvGrpSpPr/>
          <p:nvPr/>
        </p:nvGrpSpPr>
        <p:grpSpPr>
          <a:xfrm>
            <a:off x="459862" y="3168963"/>
            <a:ext cx="4206239" cy="2633345"/>
            <a:chOff x="327660" y="3058794"/>
            <a:chExt cx="4206239" cy="2633345"/>
          </a:xfrm>
        </p:grpSpPr>
        <p:pic>
          <p:nvPicPr>
            <p:cNvPr id="6" name="圖片 5">
              <a:extLst>
                <a:ext uri="{FF2B5EF4-FFF2-40B4-BE49-F238E27FC236}">
                  <a16:creationId xmlns:a16="http://schemas.microsoft.com/office/drawing/2014/main" id="{DBF9A42E-23E1-449D-BEB7-A66690D86E0C}"/>
                </a:ext>
              </a:extLst>
            </p:cNvPr>
            <p:cNvPicPr/>
            <p:nvPr/>
          </p:nvPicPr>
          <p:blipFill>
            <a:blip r:embed="rId3"/>
            <a:stretch>
              <a:fillRect/>
            </a:stretch>
          </p:blipFill>
          <p:spPr>
            <a:xfrm>
              <a:off x="327660" y="3058794"/>
              <a:ext cx="4206239" cy="263334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矩形 1">
              <a:extLst>
                <a:ext uri="{FF2B5EF4-FFF2-40B4-BE49-F238E27FC236}">
                  <a16:creationId xmlns:a16="http://schemas.microsoft.com/office/drawing/2014/main" id="{C61707CC-BBD2-4111-B17C-E0AF49C7ECB2}"/>
                </a:ext>
              </a:extLst>
            </p:cNvPr>
            <p:cNvSpPr/>
            <p:nvPr/>
          </p:nvSpPr>
          <p:spPr>
            <a:xfrm>
              <a:off x="3627322" y="3148927"/>
              <a:ext cx="823565" cy="623730"/>
            </a:xfrm>
            <a:prstGeom prst="rect">
              <a:avLst/>
            </a:prstGeom>
            <a:solidFill>
              <a:srgbClr val="FEFE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7" name="群組 6">
            <a:extLst>
              <a:ext uri="{FF2B5EF4-FFF2-40B4-BE49-F238E27FC236}">
                <a16:creationId xmlns:a16="http://schemas.microsoft.com/office/drawing/2014/main" id="{4B803E4E-D111-4F6C-B033-05FDAB245F1D}"/>
              </a:ext>
            </a:extLst>
          </p:cNvPr>
          <p:cNvGrpSpPr/>
          <p:nvPr/>
        </p:nvGrpSpPr>
        <p:grpSpPr>
          <a:xfrm>
            <a:off x="5586466" y="2790825"/>
            <a:ext cx="6034319" cy="3782406"/>
            <a:chOff x="4999037" y="2737485"/>
            <a:chExt cx="6034319" cy="3782406"/>
          </a:xfrm>
        </p:grpSpPr>
        <p:pic>
          <p:nvPicPr>
            <p:cNvPr id="8" name="圖片 7">
              <a:extLst>
                <a:ext uri="{FF2B5EF4-FFF2-40B4-BE49-F238E27FC236}">
                  <a16:creationId xmlns:a16="http://schemas.microsoft.com/office/drawing/2014/main" id="{4D7E0039-57F2-4078-9285-D98E509EE79E}"/>
                </a:ext>
              </a:extLst>
            </p:cNvPr>
            <p:cNvPicPr/>
            <p:nvPr/>
          </p:nvPicPr>
          <p:blipFill rotWithShape="1">
            <a:blip r:embed="rId4"/>
            <a:srcRect r="10717" b="-4"/>
            <a:stretch/>
          </p:blipFill>
          <p:spPr>
            <a:xfrm>
              <a:off x="4999037" y="2737485"/>
              <a:ext cx="6034319" cy="3782406"/>
            </a:xfrm>
            <a:prstGeom prst="roundRect">
              <a:avLst>
                <a:gd name="adj" fmla="val 2350"/>
              </a:avLst>
            </a:prstGeom>
            <a:solidFill>
              <a:srgbClr val="FFFFFF">
                <a:shade val="85000"/>
              </a:srgbClr>
            </a:solidFill>
            <a:ln>
              <a:noFill/>
            </a:ln>
            <a:effectLst>
              <a:reflection blurRad="12700" stA="38000" endPos="28000" dist="5000" dir="5400000" sy="-100000" algn="bl" rotWithShape="0"/>
            </a:effectLst>
          </p:spPr>
        </p:pic>
        <p:sp>
          <p:nvSpPr>
            <p:cNvPr id="9" name="矩形 8">
              <a:extLst>
                <a:ext uri="{FF2B5EF4-FFF2-40B4-BE49-F238E27FC236}">
                  <a16:creationId xmlns:a16="http://schemas.microsoft.com/office/drawing/2014/main" id="{2F3D1E83-B030-4158-90A3-08D366DCD10E}"/>
                </a:ext>
              </a:extLst>
            </p:cNvPr>
            <p:cNvSpPr/>
            <p:nvPr/>
          </p:nvSpPr>
          <p:spPr>
            <a:xfrm>
              <a:off x="10168411" y="2998543"/>
              <a:ext cx="864945" cy="788241"/>
            </a:xfrm>
            <a:prstGeom prst="rect">
              <a:avLst/>
            </a:prstGeom>
            <a:solidFill>
              <a:srgbClr val="FEFE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00</a:t>
              </a:r>
              <a:endParaRPr lang="zh-TW" altLang="en-US" dirty="0"/>
            </a:p>
          </p:txBody>
        </p:sp>
        <p:sp>
          <p:nvSpPr>
            <p:cNvPr id="10" name="矩形 9">
              <a:extLst>
                <a:ext uri="{FF2B5EF4-FFF2-40B4-BE49-F238E27FC236}">
                  <a16:creationId xmlns:a16="http://schemas.microsoft.com/office/drawing/2014/main" id="{707EF11F-4D23-4F4E-833A-960D6EFF11A2}"/>
                </a:ext>
              </a:extLst>
            </p:cNvPr>
            <p:cNvSpPr/>
            <p:nvPr/>
          </p:nvSpPr>
          <p:spPr>
            <a:xfrm>
              <a:off x="10106846" y="4337847"/>
              <a:ext cx="926510" cy="2147733"/>
            </a:xfrm>
            <a:prstGeom prst="rect">
              <a:avLst/>
            </a:prstGeom>
            <a:solidFill>
              <a:srgbClr val="FEFE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00</a:t>
              </a:r>
              <a:endParaRPr lang="zh-TW" altLang="en-US" dirty="0"/>
            </a:p>
          </p:txBody>
        </p:sp>
      </p:grpSp>
    </p:spTree>
    <p:extLst>
      <p:ext uri="{BB962C8B-B14F-4D97-AF65-F5344CB8AC3E}">
        <p14:creationId xmlns:p14="http://schemas.microsoft.com/office/powerpoint/2010/main" val="392698100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D5218598-CC3A-48BA-936B-5A3A7FBEE9E2}"/>
              </a:ext>
            </a:extLst>
          </p:cNvPr>
          <p:cNvPicPr/>
          <p:nvPr/>
        </p:nvPicPr>
        <p:blipFill>
          <a:blip r:embed="rId3"/>
          <a:stretch>
            <a:fillRect/>
          </a:stretch>
        </p:blipFill>
        <p:spPr>
          <a:xfrm>
            <a:off x="2182556" y="1634574"/>
            <a:ext cx="8459738" cy="46119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49413463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3572821" y="3082471"/>
            <a:ext cx="5674124" cy="943628"/>
          </a:xfrm>
        </p:spPr>
        <p:txBody>
          <a:bodyPr vert="horz" lIns="91440" tIns="45720" rIns="91440" bIns="45720" rtlCol="0" anchor="b">
            <a:normAutofit/>
          </a:bodyPr>
          <a:lstStyle/>
          <a:p>
            <a:pPr algn="ctr" fontAlgn="base"/>
            <a:r>
              <a:rPr lang="en-US" altLang="zh-TW" sz="5400" dirty="0"/>
              <a:t>Why 3D</a:t>
            </a:r>
            <a:r>
              <a:rPr lang="zh-TW" altLang="en-US" sz="5400" dirty="0"/>
              <a:t>？</a:t>
            </a:r>
            <a:endParaRPr lang="en-US" altLang="zh-TW" sz="5400" dirty="0"/>
          </a:p>
        </p:txBody>
      </p:sp>
    </p:spTree>
    <p:extLst>
      <p:ext uri="{BB962C8B-B14F-4D97-AF65-F5344CB8AC3E}">
        <p14:creationId xmlns:p14="http://schemas.microsoft.com/office/powerpoint/2010/main" val="219505080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1090671" y="1501800"/>
            <a:ext cx="9787648" cy="1305870"/>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If our data looks like this, with the horizontal axis representing the amount of medication dosage used:</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C8114832-4E28-47F8-A0EA-B9304FE9F85F}"/>
              </a:ext>
            </a:extLst>
          </p:cNvPr>
          <p:cNvPicPr/>
          <p:nvPr/>
        </p:nvPicPr>
        <p:blipFill>
          <a:blip r:embed="rId3"/>
          <a:stretch>
            <a:fillRect/>
          </a:stretch>
        </p:blipFill>
        <p:spPr>
          <a:xfrm>
            <a:off x="2652908" y="3081073"/>
            <a:ext cx="7102793" cy="339756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20859703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1983230" y="1764209"/>
            <a:ext cx="8926305" cy="3329581"/>
          </a:xfrm>
        </p:spPr>
        <p:txBody>
          <a:bodyPr rtlCol="0">
            <a:noAutofit/>
          </a:bodyPr>
          <a:lstStyle/>
          <a:p>
            <a:r>
              <a:rPr lang="en-US" altLang="zh-TW" sz="6000" dirty="0"/>
              <a:t>Linear Regression</a:t>
            </a:r>
            <a:endParaRPr lang="zh-TW" altLang="en-US" sz="6000"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34163816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2082188" y="1228397"/>
            <a:ext cx="7838498" cy="659540"/>
          </a:xfrm>
          <a:prstGeom prst="rect">
            <a:avLst/>
          </a:prstGeom>
          <a:noFill/>
        </p:spPr>
        <p:txBody>
          <a:bodyPr wrap="square" rtlCol="0">
            <a:spAutoFit/>
          </a:bodyPr>
          <a:lstStyle/>
          <a:p>
            <a:pPr>
              <a:lnSpc>
                <a:spcPct val="150000"/>
              </a:lnSpc>
            </a:pPr>
            <a:r>
              <a:rPr lang="en-US" altLang="zh-TW" sz="2800" dirty="0">
                <a:latin typeface="微軟正黑體" panose="020B0604030504040204" pitchFamily="34" charset="-120"/>
                <a:ea typeface="微軟正黑體" panose="020B0604030504040204" pitchFamily="34" charset="-120"/>
              </a:rPr>
              <a:t>We try to add a Y-axis, for example: y = x^2.</a:t>
            </a:r>
            <a:endParaRPr lang="en-US" altLang="zh-TW" sz="4000" baseline="30000"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49DCBE7E-2571-4D1C-91D4-ED421D1EFB65}"/>
              </a:ext>
            </a:extLst>
          </p:cNvPr>
          <p:cNvPicPr/>
          <p:nvPr/>
        </p:nvPicPr>
        <p:blipFill>
          <a:blip r:embed="rId3"/>
          <a:stretch>
            <a:fillRect/>
          </a:stretch>
        </p:blipFill>
        <p:spPr>
          <a:xfrm>
            <a:off x="2530739" y="2172025"/>
            <a:ext cx="7727792" cy="44012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20361442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13" name="圖片 12">
            <a:extLst>
              <a:ext uri="{FF2B5EF4-FFF2-40B4-BE49-F238E27FC236}">
                <a16:creationId xmlns:a16="http://schemas.microsoft.com/office/drawing/2014/main" id="{D7233F56-38C0-4E95-910A-4227ED67B2BD}"/>
              </a:ext>
            </a:extLst>
          </p:cNvPr>
          <p:cNvPicPr/>
          <p:nvPr/>
        </p:nvPicPr>
        <p:blipFill>
          <a:blip r:embed="rId3"/>
          <a:stretch>
            <a:fillRect/>
          </a:stretch>
        </p:blipFill>
        <p:spPr>
          <a:xfrm>
            <a:off x="5958168" y="2119913"/>
            <a:ext cx="6108188" cy="36859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圖片 10">
            <a:extLst>
              <a:ext uri="{FF2B5EF4-FFF2-40B4-BE49-F238E27FC236}">
                <a16:creationId xmlns:a16="http://schemas.microsoft.com/office/drawing/2014/main" id="{C7A7B699-4DDC-4DA1-9701-EDBAFF037C60}"/>
              </a:ext>
            </a:extLst>
          </p:cNvPr>
          <p:cNvPicPr/>
          <p:nvPr/>
        </p:nvPicPr>
        <p:blipFill>
          <a:blip r:embed="rId4"/>
          <a:stretch>
            <a:fillRect/>
          </a:stretch>
        </p:blipFill>
        <p:spPr>
          <a:xfrm>
            <a:off x="125644" y="2119913"/>
            <a:ext cx="5647195" cy="37851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8566951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1597445" y="1228397"/>
            <a:ext cx="9344131" cy="1305870"/>
          </a:xfrm>
          <a:prstGeom prst="rect">
            <a:avLst/>
          </a:prstGeom>
          <a:noFill/>
        </p:spPr>
        <p:txBody>
          <a:bodyPr wrap="square" rtlCol="0">
            <a:spAutoFit/>
          </a:bodyPr>
          <a:lstStyle/>
          <a:p>
            <a:pPr>
              <a:lnSpc>
                <a:spcPct val="150000"/>
              </a:lnSpc>
            </a:pPr>
            <a:r>
              <a:rPr lang="en-US" altLang="zh-TW" sz="2800" dirty="0">
                <a:latin typeface="微軟正黑體" panose="020B0604030504040204" pitchFamily="34" charset="-120"/>
                <a:ea typeface="微軟正黑體" panose="020B0604030504040204" pitchFamily="34" charset="-120"/>
              </a:rPr>
              <a:t>SVM uses kernel functions to systematically search for high-dimensional support vector classifiers (SVC)</a:t>
            </a:r>
            <a:endParaRPr lang="en-US" altLang="zh-TW" sz="4000"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a:t>
            </a:r>
          </a:p>
        </p:txBody>
      </p:sp>
      <p:grpSp>
        <p:nvGrpSpPr>
          <p:cNvPr id="3" name="群組 2">
            <a:extLst>
              <a:ext uri="{FF2B5EF4-FFF2-40B4-BE49-F238E27FC236}">
                <a16:creationId xmlns:a16="http://schemas.microsoft.com/office/drawing/2014/main" id="{50EBDACF-1C25-4BA6-8E5B-87C0F2C752DA}"/>
              </a:ext>
            </a:extLst>
          </p:cNvPr>
          <p:cNvGrpSpPr/>
          <p:nvPr/>
        </p:nvGrpSpPr>
        <p:grpSpPr>
          <a:xfrm>
            <a:off x="2960811" y="2534267"/>
            <a:ext cx="6424613" cy="4094191"/>
            <a:chOff x="2883693" y="2221003"/>
            <a:chExt cx="6424613" cy="4094191"/>
          </a:xfrm>
        </p:grpSpPr>
        <p:pic>
          <p:nvPicPr>
            <p:cNvPr id="6" name="圖片 5">
              <a:extLst>
                <a:ext uri="{FF2B5EF4-FFF2-40B4-BE49-F238E27FC236}">
                  <a16:creationId xmlns:a16="http://schemas.microsoft.com/office/drawing/2014/main" id="{D5DDD556-8C97-4FD4-A18A-218B624B6CC2}"/>
                </a:ext>
              </a:extLst>
            </p:cNvPr>
            <p:cNvPicPr/>
            <p:nvPr/>
          </p:nvPicPr>
          <p:blipFill>
            <a:blip r:embed="rId3"/>
            <a:stretch>
              <a:fillRect/>
            </a:stretch>
          </p:blipFill>
          <p:spPr>
            <a:xfrm>
              <a:off x="2883693" y="2221003"/>
              <a:ext cx="6424613" cy="40941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矩形 1">
              <a:extLst>
                <a:ext uri="{FF2B5EF4-FFF2-40B4-BE49-F238E27FC236}">
                  <a16:creationId xmlns:a16="http://schemas.microsoft.com/office/drawing/2014/main" id="{6945C14C-8348-454F-9019-C0BDF9CB178E}"/>
                </a:ext>
              </a:extLst>
            </p:cNvPr>
            <p:cNvSpPr/>
            <p:nvPr/>
          </p:nvSpPr>
          <p:spPr>
            <a:xfrm>
              <a:off x="3851753" y="2686833"/>
              <a:ext cx="3025036" cy="170980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Tree>
    <p:extLst>
      <p:ext uri="{BB962C8B-B14F-4D97-AF65-F5344CB8AC3E}">
        <p14:creationId xmlns:p14="http://schemas.microsoft.com/office/powerpoint/2010/main" val="50350537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Support Vector Machine</a:t>
            </a:r>
            <a:endParaRPr lang="en-US" altLang="zh-TW" dirty="0"/>
          </a:p>
        </p:txBody>
      </p:sp>
      <p:pic>
        <p:nvPicPr>
          <p:cNvPr id="5" name="圖片 4">
            <a:extLst>
              <a:ext uri="{FF2B5EF4-FFF2-40B4-BE49-F238E27FC236}">
                <a16:creationId xmlns:a16="http://schemas.microsoft.com/office/drawing/2014/main" id="{5A55E28C-958D-4CF0-B4D0-E2367D6E2CAC}"/>
              </a:ext>
            </a:extLst>
          </p:cNvPr>
          <p:cNvPicPr>
            <a:picLocks noChangeAspect="1"/>
          </p:cNvPicPr>
          <p:nvPr/>
        </p:nvPicPr>
        <p:blipFill>
          <a:blip r:embed="rId3"/>
          <a:stretch>
            <a:fillRect/>
          </a:stretch>
        </p:blipFill>
        <p:spPr>
          <a:xfrm>
            <a:off x="1250345" y="1508167"/>
            <a:ext cx="9691309" cy="491360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9372709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Support Vector Machine</a:t>
            </a:r>
            <a:endParaRPr lang="en-US" altLang="zh-TW" dirty="0"/>
          </a:p>
        </p:txBody>
      </p:sp>
      <p:pic>
        <p:nvPicPr>
          <p:cNvPr id="6" name="圖片 5">
            <a:extLst>
              <a:ext uri="{FF2B5EF4-FFF2-40B4-BE49-F238E27FC236}">
                <a16:creationId xmlns:a16="http://schemas.microsoft.com/office/drawing/2014/main" id="{6DDDDCA4-FD7E-4C1F-AF4A-93477B64BEDE}"/>
              </a:ext>
            </a:extLst>
          </p:cNvPr>
          <p:cNvPicPr>
            <a:picLocks noChangeAspect="1"/>
          </p:cNvPicPr>
          <p:nvPr/>
        </p:nvPicPr>
        <p:blipFill>
          <a:blip r:embed="rId3"/>
          <a:stretch>
            <a:fillRect/>
          </a:stretch>
        </p:blipFill>
        <p:spPr>
          <a:xfrm>
            <a:off x="1186193" y="1483952"/>
            <a:ext cx="9949315" cy="50892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文字方塊 6">
            <a:extLst>
              <a:ext uri="{FF2B5EF4-FFF2-40B4-BE49-F238E27FC236}">
                <a16:creationId xmlns:a16="http://schemas.microsoft.com/office/drawing/2014/main" id="{21661A8B-868D-4297-8B66-38E6D7E4393D}"/>
              </a:ext>
            </a:extLst>
          </p:cNvPr>
          <p:cNvSpPr txBox="1"/>
          <p:nvPr/>
        </p:nvSpPr>
        <p:spPr>
          <a:xfrm>
            <a:off x="5018759" y="1958139"/>
            <a:ext cx="1550655" cy="497444"/>
          </a:xfrm>
          <a:prstGeom prst="rect">
            <a:avLst/>
          </a:prstGeom>
          <a:noFill/>
        </p:spPr>
        <p:txBody>
          <a:bodyPr wrap="square" rtlCol="0">
            <a:spAutoFit/>
          </a:bodyPr>
          <a:lstStyle/>
          <a:p>
            <a:pPr>
              <a:lnSpc>
                <a:spcPct val="150000"/>
              </a:lnSpc>
            </a:pPr>
            <a:r>
              <a:rPr lang="en-US" altLang="zh-TW" sz="2000" dirty="0">
                <a:solidFill>
                  <a:schemeClr val="bg1"/>
                </a:solidFill>
                <a:latin typeface="微軟正黑體" panose="020B0604030504040204" pitchFamily="34" charset="-120"/>
                <a:ea typeface="微軟正黑體" panose="020B0604030504040204" pitchFamily="34" charset="-120"/>
              </a:rPr>
              <a:t>       Z</a:t>
            </a:r>
          </a:p>
        </p:txBody>
      </p:sp>
      <p:cxnSp>
        <p:nvCxnSpPr>
          <p:cNvPr id="3" name="直線單箭頭接點 2">
            <a:extLst>
              <a:ext uri="{FF2B5EF4-FFF2-40B4-BE49-F238E27FC236}">
                <a16:creationId xmlns:a16="http://schemas.microsoft.com/office/drawing/2014/main" id="{E18FDCB3-5841-4430-9F5A-9E646ECEBC8F}"/>
              </a:ext>
            </a:extLst>
          </p:cNvPr>
          <p:cNvCxnSpPr>
            <a:cxnSpLocks/>
            <a:stCxn id="7" idx="1"/>
          </p:cNvCxnSpPr>
          <p:nvPr/>
        </p:nvCxnSpPr>
        <p:spPr>
          <a:xfrm flipH="1">
            <a:off x="4604426" y="2206861"/>
            <a:ext cx="414333" cy="24872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線單箭頭接點 8">
            <a:extLst>
              <a:ext uri="{FF2B5EF4-FFF2-40B4-BE49-F238E27FC236}">
                <a16:creationId xmlns:a16="http://schemas.microsoft.com/office/drawing/2014/main" id="{BFBBDDEC-2915-460E-8965-14AD452D78A4}"/>
              </a:ext>
            </a:extLst>
          </p:cNvPr>
          <p:cNvCxnSpPr>
            <a:cxnSpLocks/>
          </p:cNvCxnSpPr>
          <p:nvPr/>
        </p:nvCxnSpPr>
        <p:spPr>
          <a:xfrm>
            <a:off x="6292533" y="2254934"/>
            <a:ext cx="400097" cy="14907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文字方塊 13">
            <a:extLst>
              <a:ext uri="{FF2B5EF4-FFF2-40B4-BE49-F238E27FC236}">
                <a16:creationId xmlns:a16="http://schemas.microsoft.com/office/drawing/2014/main" id="{6B2383B5-CEBF-4976-9CD1-7ADA4C305DE0}"/>
              </a:ext>
            </a:extLst>
          </p:cNvPr>
          <p:cNvSpPr txBox="1"/>
          <p:nvPr/>
        </p:nvSpPr>
        <p:spPr>
          <a:xfrm>
            <a:off x="5881181" y="5236361"/>
            <a:ext cx="1222799" cy="497444"/>
          </a:xfrm>
          <a:prstGeom prst="rect">
            <a:avLst/>
          </a:prstGeom>
          <a:noFill/>
        </p:spPr>
        <p:txBody>
          <a:bodyPr wrap="square" rtlCol="0">
            <a:spAutoFit/>
          </a:bodyPr>
          <a:lstStyle/>
          <a:p>
            <a:pPr>
              <a:lnSpc>
                <a:spcPct val="150000"/>
              </a:lnSpc>
            </a:pPr>
            <a:r>
              <a:rPr lang="en-US" altLang="zh-TW" sz="2000" dirty="0" err="1">
                <a:solidFill>
                  <a:srgbClr val="FF0000"/>
                </a:solidFill>
                <a:latin typeface="微軟正黑體" panose="020B0604030504040204" pitchFamily="34" charset="-120"/>
                <a:ea typeface="微軟正黑體" panose="020B0604030504040204" pitchFamily="34" charset="-120"/>
              </a:rPr>
              <a:t>xy</a:t>
            </a:r>
            <a:r>
              <a:rPr lang="en-US" altLang="zh-TW" sz="2000" dirty="0">
                <a:solidFill>
                  <a:srgbClr val="FF0000"/>
                </a:solidFill>
                <a:latin typeface="微軟正黑體" panose="020B0604030504040204" pitchFamily="34" charset="-120"/>
                <a:ea typeface="微軟正黑體" panose="020B0604030504040204" pitchFamily="34" charset="-120"/>
              </a:rPr>
              <a:t> = 0</a:t>
            </a:r>
          </a:p>
        </p:txBody>
      </p:sp>
      <p:sp>
        <p:nvSpPr>
          <p:cNvPr id="15" name="文字方塊 14">
            <a:extLst>
              <a:ext uri="{FF2B5EF4-FFF2-40B4-BE49-F238E27FC236}">
                <a16:creationId xmlns:a16="http://schemas.microsoft.com/office/drawing/2014/main" id="{8BD0B0BB-84FB-49EC-BE29-97566B06D68A}"/>
              </a:ext>
            </a:extLst>
          </p:cNvPr>
          <p:cNvSpPr txBox="1"/>
          <p:nvPr/>
        </p:nvSpPr>
        <p:spPr>
          <a:xfrm>
            <a:off x="5881180" y="3899491"/>
            <a:ext cx="1222799" cy="497444"/>
          </a:xfrm>
          <a:prstGeom prst="rect">
            <a:avLst/>
          </a:prstGeom>
          <a:noFill/>
        </p:spPr>
        <p:txBody>
          <a:bodyPr wrap="square" rtlCol="0">
            <a:spAutoFit/>
          </a:bodyPr>
          <a:lstStyle/>
          <a:p>
            <a:pPr>
              <a:lnSpc>
                <a:spcPct val="150000"/>
              </a:lnSpc>
            </a:pPr>
            <a:r>
              <a:rPr lang="en-US" altLang="zh-TW" sz="2000" dirty="0" err="1">
                <a:solidFill>
                  <a:schemeClr val="bg1">
                    <a:lumMod val="75000"/>
                    <a:lumOff val="25000"/>
                  </a:schemeClr>
                </a:solidFill>
                <a:latin typeface="微軟正黑體" panose="020B0604030504040204" pitchFamily="34" charset="-120"/>
                <a:ea typeface="微軟正黑體" panose="020B0604030504040204" pitchFamily="34" charset="-120"/>
              </a:rPr>
              <a:t>xy</a:t>
            </a:r>
            <a:r>
              <a:rPr lang="en-US" altLang="zh-TW" sz="2000" dirty="0">
                <a:solidFill>
                  <a:schemeClr val="bg1">
                    <a:lumMod val="75000"/>
                    <a:lumOff val="25000"/>
                  </a:schemeClr>
                </a:solidFill>
                <a:latin typeface="微軟正黑體" panose="020B0604030504040204" pitchFamily="34" charset="-120"/>
                <a:ea typeface="微軟正黑體" panose="020B0604030504040204" pitchFamily="34" charset="-120"/>
              </a:rPr>
              <a:t> = 1</a:t>
            </a:r>
          </a:p>
        </p:txBody>
      </p:sp>
      <p:sp>
        <p:nvSpPr>
          <p:cNvPr id="16" name="文字方塊 15">
            <a:extLst>
              <a:ext uri="{FF2B5EF4-FFF2-40B4-BE49-F238E27FC236}">
                <a16:creationId xmlns:a16="http://schemas.microsoft.com/office/drawing/2014/main" id="{6DD7DA43-B589-46A7-BF20-2C88BB84D249}"/>
              </a:ext>
            </a:extLst>
          </p:cNvPr>
          <p:cNvSpPr txBox="1"/>
          <p:nvPr/>
        </p:nvSpPr>
        <p:spPr>
          <a:xfrm>
            <a:off x="5881179" y="2659561"/>
            <a:ext cx="1222799" cy="497444"/>
          </a:xfrm>
          <a:prstGeom prst="rect">
            <a:avLst/>
          </a:prstGeom>
          <a:noFill/>
        </p:spPr>
        <p:txBody>
          <a:bodyPr wrap="square" rtlCol="0">
            <a:spAutoFit/>
          </a:bodyPr>
          <a:lstStyle/>
          <a:p>
            <a:pPr>
              <a:lnSpc>
                <a:spcPct val="150000"/>
              </a:lnSpc>
            </a:pPr>
            <a:r>
              <a:rPr lang="en-US" altLang="zh-TW" sz="2000" dirty="0" err="1">
                <a:solidFill>
                  <a:srgbClr val="00B050"/>
                </a:solidFill>
                <a:latin typeface="微軟正黑體" panose="020B0604030504040204" pitchFamily="34" charset="-120"/>
                <a:ea typeface="微軟正黑體" panose="020B0604030504040204" pitchFamily="34" charset="-120"/>
              </a:rPr>
              <a:t>xy</a:t>
            </a:r>
            <a:r>
              <a:rPr lang="en-US" altLang="zh-TW" sz="2000" dirty="0">
                <a:solidFill>
                  <a:srgbClr val="00B050"/>
                </a:solidFill>
                <a:latin typeface="微軟正黑體" panose="020B0604030504040204" pitchFamily="34" charset="-120"/>
                <a:ea typeface="微軟正黑體" panose="020B0604030504040204" pitchFamily="34" charset="-120"/>
              </a:rPr>
              <a:t> = 2</a:t>
            </a:r>
          </a:p>
        </p:txBody>
      </p:sp>
    </p:spTree>
    <p:extLst>
      <p:ext uri="{BB962C8B-B14F-4D97-AF65-F5344CB8AC3E}">
        <p14:creationId xmlns:p14="http://schemas.microsoft.com/office/powerpoint/2010/main" val="226915475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500"/>
                                        <p:tgtEl>
                                          <p:spTgt spid="3"/>
                                        </p:tgtEl>
                                      </p:cBhvr>
                                    </p:animEffect>
                                  </p:childTnLst>
                                </p:cTn>
                              </p:par>
                            </p:childTnLst>
                          </p:cTn>
                        </p:par>
                        <p:par>
                          <p:cTn id="13" fill="hold">
                            <p:stCondLst>
                              <p:cond delay="1000"/>
                            </p:stCondLst>
                            <p:childTnLst>
                              <p:par>
                                <p:cTn id="14" presetID="22" presetClass="entr" presetSubtype="1"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childTnLst>
                          </p:cTn>
                        </p:par>
                        <p:par>
                          <p:cTn id="17" fill="hold">
                            <p:stCondLst>
                              <p:cond delay="1500"/>
                            </p:stCondLst>
                            <p:childTnLst>
                              <p:par>
                                <p:cTn id="18" presetID="2" presetClass="entr" presetSubtype="4" fill="hold" grpId="0" nodeType="after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ppt_x"/>
                                          </p:val>
                                        </p:tav>
                                        <p:tav tm="100000">
                                          <p:val>
                                            <p:strVal val="#ppt_x"/>
                                          </p:val>
                                        </p:tav>
                                      </p:tavLst>
                                    </p:anim>
                                    <p:anim calcmode="lin" valueType="num">
                                      <p:cBhvr additive="base">
                                        <p:cTn id="21" dur="500" fill="hold"/>
                                        <p:tgtEl>
                                          <p:spTgt spid="14"/>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2" presetClass="entr" presetSubtype="4" fill="hold" grpId="0" nodeType="afterEffect">
                                  <p:stCondLst>
                                    <p:cond delay="0"/>
                                  </p:stCondLst>
                                  <p:childTnLst>
                                    <p:set>
                                      <p:cBhvr>
                                        <p:cTn id="24" dur="1" fill="hold">
                                          <p:stCondLst>
                                            <p:cond delay="0"/>
                                          </p:stCondLst>
                                        </p:cTn>
                                        <p:tgtEl>
                                          <p:spTgt spid="15"/>
                                        </p:tgtEl>
                                        <p:attrNameLst>
                                          <p:attrName>style.visibility</p:attrName>
                                        </p:attrNameLst>
                                      </p:cBhvr>
                                      <p:to>
                                        <p:strVal val="visible"/>
                                      </p:to>
                                    </p:set>
                                    <p:anim calcmode="lin" valueType="num">
                                      <p:cBhvr additive="base">
                                        <p:cTn id="25" dur="500" fill="hold"/>
                                        <p:tgtEl>
                                          <p:spTgt spid="15"/>
                                        </p:tgtEl>
                                        <p:attrNameLst>
                                          <p:attrName>ppt_x</p:attrName>
                                        </p:attrNameLst>
                                      </p:cBhvr>
                                      <p:tavLst>
                                        <p:tav tm="0">
                                          <p:val>
                                            <p:strVal val="#ppt_x"/>
                                          </p:val>
                                        </p:tav>
                                        <p:tav tm="100000">
                                          <p:val>
                                            <p:strVal val="#ppt_x"/>
                                          </p:val>
                                        </p:tav>
                                      </p:tavLst>
                                    </p:anim>
                                    <p:anim calcmode="lin" valueType="num">
                                      <p:cBhvr additive="base">
                                        <p:cTn id="26" dur="500" fill="hold"/>
                                        <p:tgtEl>
                                          <p:spTgt spid="15"/>
                                        </p:tgtEl>
                                        <p:attrNameLst>
                                          <p:attrName>ppt_y</p:attrName>
                                        </p:attrNameLst>
                                      </p:cBhvr>
                                      <p:tavLst>
                                        <p:tav tm="0">
                                          <p:val>
                                            <p:strVal val="1+#ppt_h/2"/>
                                          </p:val>
                                        </p:tav>
                                        <p:tav tm="100000">
                                          <p:val>
                                            <p:strVal val="#ppt_y"/>
                                          </p:val>
                                        </p:tav>
                                      </p:tavLst>
                                    </p:anim>
                                  </p:childTnLst>
                                </p:cTn>
                              </p:par>
                            </p:childTnLst>
                          </p:cTn>
                        </p:par>
                        <p:par>
                          <p:cTn id="27" fill="hold">
                            <p:stCondLst>
                              <p:cond delay="2500"/>
                            </p:stCondLst>
                            <p:childTnLst>
                              <p:par>
                                <p:cTn id="28" presetID="2" presetClass="entr" presetSubtype="4"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 calcmode="lin" valueType="num">
                                      <p:cBhvr additive="base">
                                        <p:cTn id="30" dur="500" fill="hold"/>
                                        <p:tgtEl>
                                          <p:spTgt spid="16"/>
                                        </p:tgtEl>
                                        <p:attrNameLst>
                                          <p:attrName>ppt_x</p:attrName>
                                        </p:attrNameLst>
                                      </p:cBhvr>
                                      <p:tavLst>
                                        <p:tav tm="0">
                                          <p:val>
                                            <p:strVal val="#ppt_x"/>
                                          </p:val>
                                        </p:tav>
                                        <p:tav tm="100000">
                                          <p:val>
                                            <p:strVal val="#ppt_x"/>
                                          </p:val>
                                        </p:tav>
                                      </p:tavLst>
                                    </p:anim>
                                    <p:anim calcmode="lin" valueType="num">
                                      <p:cBhvr additive="base">
                                        <p:cTn id="31"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4" grpId="0"/>
      <p:bldP spid="15" grpId="0"/>
      <p:bldP spid="16"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dirty="0"/>
              <a:t>Support Vector Machine</a:t>
            </a:r>
          </a:p>
        </p:txBody>
      </p:sp>
      <p:pic>
        <p:nvPicPr>
          <p:cNvPr id="6" name="圖片 5">
            <a:extLst>
              <a:ext uri="{FF2B5EF4-FFF2-40B4-BE49-F238E27FC236}">
                <a16:creationId xmlns:a16="http://schemas.microsoft.com/office/drawing/2014/main" id="{6B6606A8-0780-4F86-87DD-39098535B1A6}"/>
              </a:ext>
            </a:extLst>
          </p:cNvPr>
          <p:cNvPicPr/>
          <p:nvPr/>
        </p:nvPicPr>
        <p:blipFill>
          <a:blip r:embed="rId3"/>
          <a:stretch>
            <a:fillRect/>
          </a:stretch>
        </p:blipFill>
        <p:spPr>
          <a:xfrm>
            <a:off x="1708348" y="1588037"/>
            <a:ext cx="8775304" cy="48127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16093832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descr="鏈連結">
            <a:extLst>
              <a:ext uri="{FF2B5EF4-FFF2-40B4-BE49-F238E27FC236}">
                <a16:creationId xmlns:a16="http://schemas.microsoft.com/office/drawing/2014/main" id="{A4511EBC-2F3C-446D-867B-7DC328517A44}"/>
              </a:ext>
            </a:extLst>
          </p:cNvPr>
          <p:cNvPicPr>
            <a:picLocks noChangeAspect="1"/>
          </p:cNvPicPr>
          <p:nvPr/>
        </p:nvPicPr>
        <p:blipFill rotWithShape="1">
          <a:blip r:embed="rId3">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852119" y="1517636"/>
            <a:ext cx="10663665" cy="3329581"/>
          </a:xfrm>
        </p:spPr>
        <p:txBody>
          <a:bodyPr rtlCol="0">
            <a:noAutofit/>
          </a:bodyPr>
          <a:lstStyle/>
          <a:p>
            <a:r>
              <a:rPr lang="en-US" altLang="zh-TW" dirty="0"/>
              <a:t>Convolutional Neural Network</a:t>
            </a:r>
            <a:r>
              <a:rPr lang="zh-TW" altLang="en-US" dirty="0"/>
              <a:t> </a:t>
            </a:r>
            <a:r>
              <a:rPr lang="en-US" altLang="zh-TW" dirty="0"/>
              <a:t>- CNN</a:t>
            </a:r>
            <a:endParaRPr lang="zh-TW" altLang="en-US" sz="6000" dirty="0">
              <a:latin typeface="Microsoft JhengHei UI" panose="020B0604030504040204" pitchFamily="34" charset="-120"/>
              <a:ea typeface="Microsoft JhengHei UI" panose="020B0604030504040204" pitchFamily="34" charset="-120"/>
            </a:endParaRPr>
          </a:p>
        </p:txBody>
      </p:sp>
      <p:sp>
        <p:nvSpPr>
          <p:cNvPr id="3" name="文字方塊 2">
            <a:extLst>
              <a:ext uri="{FF2B5EF4-FFF2-40B4-BE49-F238E27FC236}">
                <a16:creationId xmlns:a16="http://schemas.microsoft.com/office/drawing/2014/main" id="{82C94B1B-6872-4A42-9C56-872062FC21E4}"/>
              </a:ext>
            </a:extLst>
          </p:cNvPr>
          <p:cNvSpPr txBox="1"/>
          <p:nvPr/>
        </p:nvSpPr>
        <p:spPr>
          <a:xfrm>
            <a:off x="3535052" y="6108569"/>
            <a:ext cx="65987" cy="369332"/>
          </a:xfrm>
          <a:prstGeom prst="rect">
            <a:avLst/>
          </a:prstGeom>
          <a:noFill/>
        </p:spPr>
        <p:txBody>
          <a:bodyPr wrap="square" rtlCol="0">
            <a:spAutoFit/>
          </a:bodyPr>
          <a:lstStyle/>
          <a:p>
            <a:endParaRPr lang="zh-TW" altLang="en-US"/>
          </a:p>
        </p:txBody>
      </p:sp>
    </p:spTree>
    <p:extLst>
      <p:ext uri="{BB962C8B-B14F-4D97-AF65-F5344CB8AC3E}">
        <p14:creationId xmlns:p14="http://schemas.microsoft.com/office/powerpoint/2010/main" val="57784372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774435" y="1220777"/>
            <a:ext cx="10477499" cy="5262979"/>
          </a:xfrm>
          <a:prstGeom prst="rect">
            <a:avLst/>
          </a:prstGeom>
          <a:noFill/>
        </p:spPr>
        <p:txBody>
          <a:bodyPr wrap="square" rtlCol="0">
            <a:spAutoFit/>
          </a:bodyPr>
          <a:lstStyle/>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The concept diagram of CNN is as follows:</a:t>
            </a: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Images go through two rounds of Convolution, Pooling, and Fully Connected layers to form the structure of a CNN.</a:t>
            </a:r>
            <a:endParaRPr lang="en-US" altLang="zh-TW" sz="4000"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857251" y="277149"/>
            <a:ext cx="10477498" cy="943628"/>
          </a:xfrm>
        </p:spPr>
        <p:txBody>
          <a:bodyPr vert="horz" lIns="91440" tIns="45720" rIns="91440" bIns="45720" rtlCol="0" anchor="b">
            <a:normAutofit/>
          </a:bodyPr>
          <a:lstStyle/>
          <a:p>
            <a:pPr fontAlgn="base"/>
            <a:r>
              <a:rPr lang="en-US" altLang="zh-TW" dirty="0"/>
              <a:t>Convolutional Neural Network </a:t>
            </a:r>
          </a:p>
        </p:txBody>
      </p:sp>
      <p:pic>
        <p:nvPicPr>
          <p:cNvPr id="7" name="圖片 6" descr="Image for post">
            <a:extLst>
              <a:ext uri="{FF2B5EF4-FFF2-40B4-BE49-F238E27FC236}">
                <a16:creationId xmlns:a16="http://schemas.microsoft.com/office/drawing/2014/main" id="{D1F1D3AC-5E63-4563-AC81-70E37E9F92C7}"/>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31065" y="1916934"/>
            <a:ext cx="10286500" cy="328302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81401737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703015" y="0"/>
            <a:ext cx="10477498" cy="943628"/>
          </a:xfrm>
        </p:spPr>
        <p:txBody>
          <a:bodyPr vert="horz" lIns="91440" tIns="45720" rIns="91440" bIns="45720" rtlCol="0" anchor="b">
            <a:normAutofit/>
          </a:bodyPr>
          <a:lstStyle/>
          <a:p>
            <a:pPr fontAlgn="base"/>
            <a:r>
              <a:rPr lang="en-US" altLang="zh-TW" dirty="0"/>
              <a:t>Convolutional Neural Network </a:t>
            </a:r>
          </a:p>
        </p:txBody>
      </p:sp>
      <p:pic>
        <p:nvPicPr>
          <p:cNvPr id="6" name="圖片 5" descr="Image for post">
            <a:extLst>
              <a:ext uri="{FF2B5EF4-FFF2-40B4-BE49-F238E27FC236}">
                <a16:creationId xmlns:a16="http://schemas.microsoft.com/office/drawing/2014/main" id="{9790CBEA-DB84-4581-A31D-1B0D4A69505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69981" y="1042781"/>
            <a:ext cx="11652037" cy="56444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4432626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317424" y="943628"/>
            <a:ext cx="12103365" cy="2677656"/>
          </a:xfrm>
          <a:prstGeom prst="rect">
            <a:avLst/>
          </a:prstGeom>
          <a:noFill/>
        </p:spPr>
        <p:txBody>
          <a:bodyPr wrap="square" rtlCol="0">
            <a:spAutoFit/>
          </a:bodyPr>
          <a:lstStyle/>
          <a:p>
            <a:pPr marL="457200" indent="-457200">
              <a:buFont typeface="Arial" panose="020B0604020202020204" pitchFamily="34" charset="0"/>
              <a:buChar char="•"/>
            </a:pPr>
            <a:r>
              <a:rPr lang="en-US" altLang="zh-TW" sz="2800" dirty="0">
                <a:solidFill>
                  <a:srgbClr val="FFFF00"/>
                </a:solidFill>
                <a:latin typeface="微軟正黑體" panose="020B0604030504040204" pitchFamily="34" charset="-120"/>
                <a:ea typeface="微軟正黑體" panose="020B0604030504040204" pitchFamily="34" charset="-120"/>
              </a:rPr>
              <a:t>Convolution</a:t>
            </a:r>
            <a:r>
              <a:rPr lang="en-US" altLang="zh-TW" sz="2800" dirty="0">
                <a:latin typeface="微軟正黑體" panose="020B0604030504040204" pitchFamily="34" charset="-120"/>
                <a:ea typeface="微軟正黑體" panose="020B0604030504040204" pitchFamily="34" charset="-120"/>
              </a:rPr>
              <a:t> operation involves performing a convolution (symbol ⊗) between the original image and a specific </a:t>
            </a:r>
            <a:r>
              <a:rPr lang="en-US" altLang="zh-TW" sz="2800" dirty="0">
                <a:solidFill>
                  <a:srgbClr val="FFFF00"/>
                </a:solidFill>
                <a:latin typeface="微軟正黑體" panose="020B0604030504040204" pitchFamily="34" charset="-120"/>
                <a:ea typeface="微軟正黑體" panose="020B0604030504040204" pitchFamily="34" charset="-120"/>
              </a:rPr>
              <a:t>Feature Detector </a:t>
            </a:r>
            <a:r>
              <a:rPr lang="en-US" altLang="zh-TW" sz="2800" dirty="0">
                <a:latin typeface="微軟正黑體" panose="020B0604030504040204" pitchFamily="34" charset="-120"/>
                <a:ea typeface="微軟正黑體" panose="020B0604030504040204" pitchFamily="34" charset="-120"/>
              </a:rPr>
              <a:t>(filter)</a:t>
            </a: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The convolution operation is essentially multiplying two 3x3 matrices element-wise and then summing the results, as shown in the following image.</a:t>
            </a:r>
            <a:r>
              <a:rPr lang="zh-TW" altLang="en-US" sz="2800" dirty="0">
                <a:latin typeface="微軟正黑體" panose="020B0604030504040204" pitchFamily="34" charset="-120"/>
                <a:ea typeface="微軟正黑體" panose="020B0604030504040204" pitchFamily="34" charset="-120"/>
              </a:rPr>
              <a:t> </a:t>
            </a:r>
            <a:r>
              <a:rPr lang="en-US" altLang="zh-TW" sz="2800" dirty="0">
                <a:latin typeface="微軟正黑體" panose="020B0604030504040204" pitchFamily="34" charset="-120"/>
                <a:ea typeface="微軟正黑體" panose="020B0604030504040204" pitchFamily="34" charset="-120"/>
              </a:rPr>
              <a:t>0*0 + 0*0 + 0*1+ 0*1 + 1 *0 + 0*0 + 0*0 + 0*1 + 0*1 =0</a:t>
            </a:r>
            <a:endParaRPr lang="en-US" altLang="zh-TW" sz="4000"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317424" y="0"/>
            <a:ext cx="10477498" cy="943628"/>
          </a:xfrm>
        </p:spPr>
        <p:txBody>
          <a:bodyPr vert="horz" lIns="91440" tIns="45720" rIns="91440" bIns="45720" rtlCol="0" anchor="b">
            <a:normAutofit/>
          </a:bodyPr>
          <a:lstStyle/>
          <a:p>
            <a:pPr fontAlgn="base"/>
            <a:r>
              <a:rPr lang="en-US" altLang="zh-TW" dirty="0"/>
              <a:t>Convolutional Neural Network </a:t>
            </a:r>
          </a:p>
        </p:txBody>
      </p:sp>
      <p:pic>
        <p:nvPicPr>
          <p:cNvPr id="6" name="圖片 5" descr="Image for post">
            <a:extLst>
              <a:ext uri="{FF2B5EF4-FFF2-40B4-BE49-F238E27FC236}">
                <a16:creationId xmlns:a16="http://schemas.microsoft.com/office/drawing/2014/main" id="{69E5F26C-BC37-4F7B-8175-7B73F53427D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793287" y="3256498"/>
            <a:ext cx="8001635" cy="340224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0149004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E636F88F-F6B9-4DFC-9A73-F3A200DF382E}"/>
              </a:ext>
            </a:extLst>
          </p:cNvPr>
          <p:cNvPicPr>
            <a:picLocks noChangeAspect="1"/>
          </p:cNvPicPr>
          <p:nvPr/>
        </p:nvPicPr>
        <p:blipFill>
          <a:blip r:embed="rId3"/>
          <a:stretch>
            <a:fillRect/>
          </a:stretch>
        </p:blipFill>
        <p:spPr>
          <a:xfrm>
            <a:off x="1874905" y="2219265"/>
            <a:ext cx="8799475" cy="4231481"/>
          </a:xfrm>
          <a:prstGeom prst="rect">
            <a:avLst/>
          </a:prstGeom>
        </p:spPr>
      </p:pic>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Linear Regression</a:t>
            </a:r>
            <a:endParaRPr lang="en-US" altLang="zh-TW" dirty="0"/>
          </a:p>
        </p:txBody>
      </p:sp>
      <p:pic>
        <p:nvPicPr>
          <p:cNvPr id="3" name="圖片 2">
            <a:extLst>
              <a:ext uri="{FF2B5EF4-FFF2-40B4-BE49-F238E27FC236}">
                <a16:creationId xmlns:a16="http://schemas.microsoft.com/office/drawing/2014/main" id="{61E029CA-7A01-4A73-98FD-161B45D61A0A}"/>
              </a:ext>
            </a:extLst>
          </p:cNvPr>
          <p:cNvPicPr>
            <a:picLocks noChangeAspect="1"/>
          </p:cNvPicPr>
          <p:nvPr/>
        </p:nvPicPr>
        <p:blipFill>
          <a:blip r:embed="rId4"/>
          <a:stretch>
            <a:fillRect/>
          </a:stretch>
        </p:blipFill>
        <p:spPr>
          <a:xfrm>
            <a:off x="4356606" y="4335005"/>
            <a:ext cx="2166678" cy="1537045"/>
          </a:xfrm>
          <a:prstGeom prst="rect">
            <a:avLst/>
          </a:prstGeom>
        </p:spPr>
      </p:pic>
    </p:spTree>
    <p:extLst>
      <p:ext uri="{BB962C8B-B14F-4D97-AF65-F5344CB8AC3E}">
        <p14:creationId xmlns:p14="http://schemas.microsoft.com/office/powerpoint/2010/main" val="177616698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708334" y="284344"/>
            <a:ext cx="10477499" cy="523220"/>
          </a:xfrm>
          <a:prstGeom prst="rect">
            <a:avLst/>
          </a:prstGeom>
          <a:noFill/>
        </p:spPr>
        <p:txBody>
          <a:bodyPr wrap="square" rtlCol="0">
            <a:spAutoFit/>
          </a:bodyPr>
          <a:lstStyle/>
          <a:p>
            <a:r>
              <a:rPr lang="en-US" altLang="zh-TW" sz="2800" dirty="0">
                <a:latin typeface="微軟正黑體" panose="020B0604030504040204" pitchFamily="34" charset="-120"/>
                <a:ea typeface="微軟正黑體" panose="020B0604030504040204" pitchFamily="34" charset="-120"/>
              </a:rPr>
              <a:t>Continuing the process for the entire table:</a:t>
            </a:r>
            <a:endParaRPr lang="en-US" altLang="zh-TW" sz="4000" dirty="0">
              <a:latin typeface="微軟正黑體" panose="020B0604030504040204" pitchFamily="34" charset="-120"/>
              <a:ea typeface="微軟正黑體" panose="020B0604030504040204" pitchFamily="34" charset="-120"/>
            </a:endParaRPr>
          </a:p>
        </p:txBody>
      </p:sp>
      <p:pic>
        <p:nvPicPr>
          <p:cNvPr id="6" name="圖片 5" descr="Image for post">
            <a:extLst>
              <a:ext uri="{FF2B5EF4-FFF2-40B4-BE49-F238E27FC236}">
                <a16:creationId xmlns:a16="http://schemas.microsoft.com/office/drawing/2014/main" id="{F408F44A-A0BF-45EB-BFB7-889966E6FDC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08334" y="1235641"/>
            <a:ext cx="11053492" cy="48456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7391417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223591" y="165253"/>
            <a:ext cx="11553440" cy="2246769"/>
          </a:xfrm>
          <a:prstGeom prst="rect">
            <a:avLst/>
          </a:prstGeom>
          <a:noFill/>
        </p:spPr>
        <p:txBody>
          <a:bodyPr wrap="square" rtlCol="0">
            <a:spAutoFit/>
          </a:bodyPr>
          <a:lstStyle/>
          <a:p>
            <a:r>
              <a:rPr lang="en-US" altLang="zh-TW" sz="2800" dirty="0">
                <a:latin typeface="微軟正黑體" panose="020B0604030504040204" pitchFamily="34" charset="-120"/>
                <a:ea typeface="微軟正黑體" panose="020B0604030504040204" pitchFamily="34" charset="-120"/>
              </a:rPr>
              <a:t>In the middle, multiple Feature Detectors (Filters) will be randomly generated (e.g., 16 filters). The purpose of Feature Detectors is to help extract some features from the image (e.g., shapes). It's like the human brain trying to figure out what an image represents based on its shapes.</a:t>
            </a:r>
            <a:endParaRPr lang="en-US" altLang="zh-TW" sz="4000" dirty="0">
              <a:latin typeface="微軟正黑體" panose="020B0604030504040204" pitchFamily="34" charset="-120"/>
              <a:ea typeface="微軟正黑體" panose="020B0604030504040204" pitchFamily="34" charset="-120"/>
            </a:endParaRPr>
          </a:p>
        </p:txBody>
      </p:sp>
      <p:pic>
        <p:nvPicPr>
          <p:cNvPr id="6" name="圖片 5" descr="Image for post">
            <a:extLst>
              <a:ext uri="{FF2B5EF4-FFF2-40B4-BE49-F238E27FC236}">
                <a16:creationId xmlns:a16="http://schemas.microsoft.com/office/drawing/2014/main" id="{0FB6B64C-313C-4343-A716-D1192E9DCEC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232942" y="2130549"/>
            <a:ext cx="9544089" cy="4562198"/>
          </a:xfrm>
          <a:prstGeom prst="rect">
            <a:avLst/>
          </a:prstGeom>
          <a:noFill/>
          <a:ln>
            <a:solidFill>
              <a:schemeClr val="accent1"/>
            </a:solidFill>
          </a:ln>
        </p:spPr>
      </p:pic>
    </p:spTree>
    <p:extLst>
      <p:ext uri="{BB962C8B-B14F-4D97-AF65-F5344CB8AC3E}">
        <p14:creationId xmlns:p14="http://schemas.microsoft.com/office/powerpoint/2010/main" val="323262518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455797" y="234732"/>
            <a:ext cx="11280405" cy="2246769"/>
          </a:xfrm>
          <a:prstGeom prst="rect">
            <a:avLst/>
          </a:prstGeom>
          <a:noFill/>
        </p:spPr>
        <p:txBody>
          <a:bodyPr wrap="square" rtlCol="0">
            <a:spAutoFit/>
          </a:bodyPr>
          <a:lstStyle/>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In the Pooling Layer, Max Pooling is mainly used, which is a simple concept of selecting only the maximum value in a matrix. </a:t>
            </a: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The primary advantage of Max Pooling is that shifting the entire image by a few pixels won't affect the judgment at all. It also has excellent noise resistance.</a:t>
            </a:r>
            <a:endParaRPr lang="en-US" altLang="zh-TW" sz="4000" dirty="0">
              <a:latin typeface="微軟正黑體" panose="020B0604030504040204" pitchFamily="34" charset="-120"/>
              <a:ea typeface="微軟正黑體" panose="020B0604030504040204" pitchFamily="34" charset="-120"/>
            </a:endParaRPr>
          </a:p>
        </p:txBody>
      </p:sp>
      <p:pic>
        <p:nvPicPr>
          <p:cNvPr id="7" name="圖片 6" descr="Image for post">
            <a:extLst>
              <a:ext uri="{FF2B5EF4-FFF2-40B4-BE49-F238E27FC236}">
                <a16:creationId xmlns:a16="http://schemas.microsoft.com/office/drawing/2014/main" id="{030D81CC-9A10-47FC-A4ED-6C5249AF89B4}"/>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358" y="2481501"/>
            <a:ext cx="5823817" cy="2397870"/>
          </a:xfrm>
          <a:prstGeom prst="rect">
            <a:avLst/>
          </a:prstGeom>
          <a:noFill/>
          <a:ln>
            <a:solidFill>
              <a:schemeClr val="accent1"/>
            </a:solidFill>
          </a:ln>
        </p:spPr>
      </p:pic>
      <p:pic>
        <p:nvPicPr>
          <p:cNvPr id="8" name="圖片 7" descr="Image for post">
            <a:extLst>
              <a:ext uri="{FF2B5EF4-FFF2-40B4-BE49-F238E27FC236}">
                <a16:creationId xmlns:a16="http://schemas.microsoft.com/office/drawing/2014/main" id="{DC3201A6-2316-40FA-98B2-4F37EF414452}"/>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35784" y="4045321"/>
            <a:ext cx="6356216" cy="2719036"/>
          </a:xfrm>
          <a:prstGeom prst="rect">
            <a:avLst/>
          </a:prstGeom>
          <a:noFill/>
          <a:ln>
            <a:solidFill>
              <a:schemeClr val="accent1"/>
            </a:solidFill>
          </a:ln>
        </p:spPr>
      </p:pic>
    </p:spTree>
    <p:extLst>
      <p:ext uri="{BB962C8B-B14F-4D97-AF65-F5344CB8AC3E}">
        <p14:creationId xmlns:p14="http://schemas.microsoft.com/office/powerpoint/2010/main" val="49316572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685957" y="367584"/>
            <a:ext cx="10533645" cy="1384995"/>
          </a:xfrm>
          <a:prstGeom prst="rect">
            <a:avLst/>
          </a:prstGeom>
          <a:noFill/>
        </p:spPr>
        <p:txBody>
          <a:bodyPr wrap="square" rtlCol="0">
            <a:spAutoFit/>
          </a:bodyPr>
          <a:lstStyle/>
          <a:p>
            <a:r>
              <a:rPr lang="en-US" altLang="zh-TW" sz="2800" dirty="0">
                <a:latin typeface="微軟正黑體" panose="020B0604030504040204" pitchFamily="34" charset="-120"/>
                <a:ea typeface="微軟正黑體" panose="020B0604030504040204" pitchFamily="34" charset="-120"/>
              </a:rPr>
              <a:t>The Fully Connected Layer is essentially where the results from previous layers are flattened and connected to the most basic neural network.</a:t>
            </a:r>
            <a:endParaRPr lang="en-US" altLang="zh-TW" sz="4000" dirty="0">
              <a:latin typeface="微軟正黑體" panose="020B0604030504040204" pitchFamily="34" charset="-120"/>
              <a:ea typeface="微軟正黑體" panose="020B0604030504040204" pitchFamily="34" charset="-120"/>
            </a:endParaRPr>
          </a:p>
        </p:txBody>
      </p:sp>
      <p:pic>
        <p:nvPicPr>
          <p:cNvPr id="6" name="圖片 5" descr="Image for post">
            <a:extLst>
              <a:ext uri="{FF2B5EF4-FFF2-40B4-BE49-F238E27FC236}">
                <a16:creationId xmlns:a16="http://schemas.microsoft.com/office/drawing/2014/main" id="{0B9E26DB-57E2-40B5-B488-1D69655AFE55}"/>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0693" y="2119010"/>
            <a:ext cx="5599066" cy="2783496"/>
          </a:xfrm>
          <a:prstGeom prst="rect">
            <a:avLst/>
          </a:prstGeom>
          <a:noFill/>
          <a:ln>
            <a:solidFill>
              <a:schemeClr val="accent1"/>
            </a:solidFill>
          </a:ln>
        </p:spPr>
      </p:pic>
      <p:pic>
        <p:nvPicPr>
          <p:cNvPr id="9" name="圖片 8" descr="Image for post">
            <a:extLst>
              <a:ext uri="{FF2B5EF4-FFF2-40B4-BE49-F238E27FC236}">
                <a16:creationId xmlns:a16="http://schemas.microsoft.com/office/drawing/2014/main" id="{F26075F2-DE63-42EE-B959-9681BB51B4B6}"/>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53264" y="2735954"/>
            <a:ext cx="6089020" cy="3565693"/>
          </a:xfrm>
          <a:prstGeom prst="rect">
            <a:avLst/>
          </a:prstGeom>
          <a:noFill/>
          <a:ln>
            <a:solidFill>
              <a:schemeClr val="accent1"/>
            </a:solidFill>
          </a:ln>
        </p:spPr>
      </p:pic>
    </p:spTree>
    <p:extLst>
      <p:ext uri="{BB962C8B-B14F-4D97-AF65-F5344CB8AC3E}">
        <p14:creationId xmlns:p14="http://schemas.microsoft.com/office/powerpoint/2010/main" val="285912545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descr="鏈連結">
            <a:extLst>
              <a:ext uri="{FF2B5EF4-FFF2-40B4-BE49-F238E27FC236}">
                <a16:creationId xmlns:a16="http://schemas.microsoft.com/office/drawing/2014/main" id="{A4511EBC-2F3C-446D-867B-7DC328517A44}"/>
              </a:ext>
            </a:extLst>
          </p:cNvPr>
          <p:cNvPicPr>
            <a:picLocks noChangeAspect="1"/>
          </p:cNvPicPr>
          <p:nvPr/>
        </p:nvPicPr>
        <p:blipFill rotWithShape="1">
          <a:blip r:embed="rId3">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664832" y="2345181"/>
            <a:ext cx="10663665" cy="1418217"/>
          </a:xfrm>
        </p:spPr>
        <p:txBody>
          <a:bodyPr rtlCol="0">
            <a:noAutofit/>
          </a:bodyPr>
          <a:lstStyle/>
          <a:p>
            <a:pPr algn="ctr"/>
            <a:r>
              <a:rPr lang="en-US" altLang="zh-TW" sz="8800" dirty="0">
                <a:solidFill>
                  <a:srgbClr val="FFFF00"/>
                </a:solidFill>
              </a:rPr>
              <a:t>????????</a:t>
            </a:r>
            <a:endParaRPr lang="zh-TW" altLang="en-US" dirty="0">
              <a:solidFill>
                <a:srgbClr val="FFFF00"/>
              </a:solidFill>
            </a:endParaRPr>
          </a:p>
        </p:txBody>
      </p:sp>
      <p:sp>
        <p:nvSpPr>
          <p:cNvPr id="3" name="文字方塊 2">
            <a:extLst>
              <a:ext uri="{FF2B5EF4-FFF2-40B4-BE49-F238E27FC236}">
                <a16:creationId xmlns:a16="http://schemas.microsoft.com/office/drawing/2014/main" id="{82C94B1B-6872-4A42-9C56-872062FC21E4}"/>
              </a:ext>
            </a:extLst>
          </p:cNvPr>
          <p:cNvSpPr txBox="1"/>
          <p:nvPr/>
        </p:nvSpPr>
        <p:spPr>
          <a:xfrm>
            <a:off x="3535052" y="6108569"/>
            <a:ext cx="65987" cy="369332"/>
          </a:xfrm>
          <a:prstGeom prst="rect">
            <a:avLst/>
          </a:prstGeom>
          <a:noFill/>
        </p:spPr>
        <p:txBody>
          <a:bodyPr wrap="square" rtlCol="0">
            <a:spAutoFit/>
          </a:bodyPr>
          <a:lstStyle/>
          <a:p>
            <a:endParaRPr lang="zh-TW" altLang="en-US"/>
          </a:p>
        </p:txBody>
      </p:sp>
    </p:spTree>
    <p:extLst>
      <p:ext uri="{BB962C8B-B14F-4D97-AF65-F5344CB8AC3E}">
        <p14:creationId xmlns:p14="http://schemas.microsoft.com/office/powerpoint/2010/main" val="107839459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697316" y="359002"/>
            <a:ext cx="10477499" cy="3970318"/>
          </a:xfrm>
          <a:prstGeom prst="rect">
            <a:avLst/>
          </a:prstGeom>
          <a:noFill/>
        </p:spPr>
        <p:txBody>
          <a:bodyPr wrap="square" rtlCol="0">
            <a:spAutoFit/>
          </a:bodyPr>
          <a:lstStyle/>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The principle of intermediate feature maps:</a:t>
            </a: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Suppose today we want to recognize X</a:t>
            </a: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X can be written in various ways:</a:t>
            </a: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First, let's try to identify the features of X:</a:t>
            </a:r>
          </a:p>
        </p:txBody>
      </p:sp>
      <p:pic>
        <p:nvPicPr>
          <p:cNvPr id="2" name="圖片 1">
            <a:extLst>
              <a:ext uri="{FF2B5EF4-FFF2-40B4-BE49-F238E27FC236}">
                <a16:creationId xmlns:a16="http://schemas.microsoft.com/office/drawing/2014/main" id="{59EF957A-CB28-4B24-BA1A-0F62EDB61A78}"/>
              </a:ext>
            </a:extLst>
          </p:cNvPr>
          <p:cNvPicPr>
            <a:picLocks noChangeAspect="1"/>
          </p:cNvPicPr>
          <p:nvPr/>
        </p:nvPicPr>
        <p:blipFill rotWithShape="1">
          <a:blip r:embed="rId3"/>
          <a:srcRect l="1246" t="3133"/>
          <a:stretch/>
        </p:blipFill>
        <p:spPr>
          <a:xfrm>
            <a:off x="3069450" y="1944885"/>
            <a:ext cx="6053100" cy="15991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 name="圖片 2">
            <a:extLst>
              <a:ext uri="{FF2B5EF4-FFF2-40B4-BE49-F238E27FC236}">
                <a16:creationId xmlns:a16="http://schemas.microsoft.com/office/drawing/2014/main" id="{FB53939C-7D6D-405E-9EBC-A7C83CDD2DB9}"/>
              </a:ext>
            </a:extLst>
          </p:cNvPr>
          <p:cNvPicPr>
            <a:picLocks noChangeAspect="1"/>
          </p:cNvPicPr>
          <p:nvPr/>
        </p:nvPicPr>
        <p:blipFill>
          <a:blip r:embed="rId4"/>
          <a:stretch>
            <a:fillRect/>
          </a:stretch>
        </p:blipFill>
        <p:spPr>
          <a:xfrm>
            <a:off x="4378727" y="4473768"/>
            <a:ext cx="4159345" cy="203843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4505870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150398" y="488854"/>
            <a:ext cx="10538610" cy="3714222"/>
          </a:xfrm>
          <a:prstGeom prst="rect">
            <a:avLst/>
          </a:prstGeom>
          <a:noFill/>
        </p:spPr>
        <p:txBody>
          <a:bodyPr wrap="square" rtlCol="0">
            <a:spAutoFit/>
          </a:bodyPr>
          <a:lstStyle/>
          <a:p>
            <a:pPr indent="355600">
              <a:lnSpc>
                <a:spcPts val="4800"/>
              </a:lnSpc>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We extract the features using mathematical methods.</a:t>
            </a:r>
          </a:p>
          <a:p>
            <a:pPr indent="355600">
              <a:lnSpc>
                <a:spcPts val="4800"/>
              </a:lnSpc>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We set white as 1 and black as 0</a:t>
            </a:r>
          </a:p>
          <a:p>
            <a:pPr indent="355600">
              <a:lnSpc>
                <a:spcPts val="4800"/>
              </a:lnSpc>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First, let's consider a 3x3 Feature Detector that detects a diagonal pattern from the top left to the bottom right</a:t>
            </a:r>
          </a:p>
          <a:p>
            <a:pPr indent="355600">
              <a:lnSpc>
                <a:spcPts val="4800"/>
              </a:lnSpc>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Applying it to the original image, multiplying, and summing, we obtain a Feature Map.</a:t>
            </a:r>
          </a:p>
        </p:txBody>
      </p:sp>
      <p:pic>
        <p:nvPicPr>
          <p:cNvPr id="6" name="圖片 5">
            <a:extLst>
              <a:ext uri="{FF2B5EF4-FFF2-40B4-BE49-F238E27FC236}">
                <a16:creationId xmlns:a16="http://schemas.microsoft.com/office/drawing/2014/main" id="{8551A871-3F93-4484-9292-70957B53947A}"/>
              </a:ext>
            </a:extLst>
          </p:cNvPr>
          <p:cNvPicPr>
            <a:picLocks noChangeAspect="1"/>
          </p:cNvPicPr>
          <p:nvPr/>
        </p:nvPicPr>
        <p:blipFill>
          <a:blip r:embed="rId3"/>
          <a:stretch>
            <a:fillRect/>
          </a:stretch>
        </p:blipFill>
        <p:spPr>
          <a:xfrm>
            <a:off x="10413454" y="-87570"/>
            <a:ext cx="1502992" cy="1533946"/>
          </a:xfrm>
          <a:prstGeom prst="rect">
            <a:avLst/>
          </a:prstGeom>
          <a:ln>
            <a:noFill/>
          </a:ln>
          <a:effectLst>
            <a:softEdge rad="112500"/>
          </a:effectLst>
        </p:spPr>
      </p:pic>
      <p:pic>
        <p:nvPicPr>
          <p:cNvPr id="7" name="圖片 6">
            <a:extLst>
              <a:ext uri="{FF2B5EF4-FFF2-40B4-BE49-F238E27FC236}">
                <a16:creationId xmlns:a16="http://schemas.microsoft.com/office/drawing/2014/main" id="{14675B45-FF96-4247-A476-C38EE8CA7AF1}"/>
              </a:ext>
            </a:extLst>
          </p:cNvPr>
          <p:cNvPicPr>
            <a:picLocks noChangeAspect="1"/>
          </p:cNvPicPr>
          <p:nvPr/>
        </p:nvPicPr>
        <p:blipFill>
          <a:blip r:embed="rId4"/>
          <a:stretch>
            <a:fillRect/>
          </a:stretch>
        </p:blipFill>
        <p:spPr>
          <a:xfrm>
            <a:off x="9434687" y="798656"/>
            <a:ext cx="1125216" cy="1130733"/>
          </a:xfrm>
          <a:prstGeom prst="rect">
            <a:avLst/>
          </a:prstGeom>
        </p:spPr>
      </p:pic>
      <p:pic>
        <p:nvPicPr>
          <p:cNvPr id="8" name="圖片 7">
            <a:extLst>
              <a:ext uri="{FF2B5EF4-FFF2-40B4-BE49-F238E27FC236}">
                <a16:creationId xmlns:a16="http://schemas.microsoft.com/office/drawing/2014/main" id="{F7DA7272-D1DE-48F8-A691-209BB0015C84}"/>
              </a:ext>
            </a:extLst>
          </p:cNvPr>
          <p:cNvPicPr>
            <a:picLocks noChangeAspect="1"/>
          </p:cNvPicPr>
          <p:nvPr/>
        </p:nvPicPr>
        <p:blipFill>
          <a:blip r:embed="rId5"/>
          <a:stretch>
            <a:fillRect/>
          </a:stretch>
        </p:blipFill>
        <p:spPr>
          <a:xfrm>
            <a:off x="10689008" y="1644354"/>
            <a:ext cx="1125216" cy="1180372"/>
          </a:xfrm>
          <a:prstGeom prst="rect">
            <a:avLst/>
          </a:prstGeom>
          <a:ln w="19050">
            <a:solidFill>
              <a:srgbClr val="FF0000"/>
            </a:solidFill>
          </a:ln>
        </p:spPr>
      </p:pic>
      <p:pic>
        <p:nvPicPr>
          <p:cNvPr id="9" name="圖片 8">
            <a:extLst>
              <a:ext uri="{FF2B5EF4-FFF2-40B4-BE49-F238E27FC236}">
                <a16:creationId xmlns:a16="http://schemas.microsoft.com/office/drawing/2014/main" id="{EF2087D4-4A19-4DB3-8CF8-6C6F3C588376}"/>
              </a:ext>
            </a:extLst>
          </p:cNvPr>
          <p:cNvPicPr>
            <a:picLocks noChangeAspect="1"/>
          </p:cNvPicPr>
          <p:nvPr/>
        </p:nvPicPr>
        <p:blipFill>
          <a:blip r:embed="rId4"/>
          <a:stretch>
            <a:fillRect/>
          </a:stretch>
        </p:blipFill>
        <p:spPr>
          <a:xfrm>
            <a:off x="1057402" y="4720047"/>
            <a:ext cx="2048765" cy="2058811"/>
          </a:xfrm>
          <a:prstGeom prst="rect">
            <a:avLst/>
          </a:prstGeom>
        </p:spPr>
      </p:pic>
      <p:pic>
        <p:nvPicPr>
          <p:cNvPr id="10" name="圖片 9">
            <a:extLst>
              <a:ext uri="{FF2B5EF4-FFF2-40B4-BE49-F238E27FC236}">
                <a16:creationId xmlns:a16="http://schemas.microsoft.com/office/drawing/2014/main" id="{2834BD7C-5B31-4FC2-AF0B-96EA7A9A9183}"/>
              </a:ext>
            </a:extLst>
          </p:cNvPr>
          <p:cNvPicPr>
            <a:picLocks noChangeAspect="1"/>
          </p:cNvPicPr>
          <p:nvPr/>
        </p:nvPicPr>
        <p:blipFill>
          <a:blip r:embed="rId5"/>
          <a:stretch>
            <a:fillRect/>
          </a:stretch>
        </p:blipFill>
        <p:spPr>
          <a:xfrm>
            <a:off x="4149820" y="4741510"/>
            <a:ext cx="815222" cy="855183"/>
          </a:xfrm>
          <a:prstGeom prst="rect">
            <a:avLst/>
          </a:prstGeom>
          <a:ln w="19050">
            <a:solidFill>
              <a:srgbClr val="FF0000"/>
            </a:solidFill>
          </a:ln>
        </p:spPr>
      </p:pic>
      <p:sp>
        <p:nvSpPr>
          <p:cNvPr id="12" name="矩形 11">
            <a:extLst>
              <a:ext uri="{FF2B5EF4-FFF2-40B4-BE49-F238E27FC236}">
                <a16:creationId xmlns:a16="http://schemas.microsoft.com/office/drawing/2014/main" id="{74846FB0-1619-4E4A-9F67-0775A9B608EE}"/>
              </a:ext>
            </a:extLst>
          </p:cNvPr>
          <p:cNvSpPr/>
          <p:nvPr/>
        </p:nvSpPr>
        <p:spPr>
          <a:xfrm>
            <a:off x="1075875" y="4741510"/>
            <a:ext cx="919180" cy="85518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4" name="直線單箭頭接點 13">
            <a:extLst>
              <a:ext uri="{FF2B5EF4-FFF2-40B4-BE49-F238E27FC236}">
                <a16:creationId xmlns:a16="http://schemas.microsoft.com/office/drawing/2014/main" id="{44AC4050-E377-4C9E-A8D9-265FA37EC5A6}"/>
              </a:ext>
            </a:extLst>
          </p:cNvPr>
          <p:cNvCxnSpPr>
            <a:stCxn id="12" idx="3"/>
            <a:endCxn id="10" idx="1"/>
          </p:cNvCxnSpPr>
          <p:nvPr/>
        </p:nvCxnSpPr>
        <p:spPr>
          <a:xfrm>
            <a:off x="1995055" y="5169102"/>
            <a:ext cx="2154765" cy="0"/>
          </a:xfrm>
          <a:prstGeom prst="straightConnector1">
            <a:avLst/>
          </a:prstGeom>
          <a:ln w="28575"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5" name="圖片 14">
            <a:extLst>
              <a:ext uri="{FF2B5EF4-FFF2-40B4-BE49-F238E27FC236}">
                <a16:creationId xmlns:a16="http://schemas.microsoft.com/office/drawing/2014/main" id="{1CEB10FD-1457-4D16-A6BB-3B3180EA87BF}"/>
              </a:ext>
            </a:extLst>
          </p:cNvPr>
          <p:cNvPicPr>
            <a:picLocks noChangeAspect="1"/>
          </p:cNvPicPr>
          <p:nvPr/>
        </p:nvPicPr>
        <p:blipFill>
          <a:blip r:embed="rId6"/>
          <a:stretch>
            <a:fillRect/>
          </a:stretch>
        </p:blipFill>
        <p:spPr>
          <a:xfrm>
            <a:off x="6859733" y="4691930"/>
            <a:ext cx="3534496" cy="2030823"/>
          </a:xfrm>
          <a:prstGeom prst="rect">
            <a:avLst/>
          </a:prstGeom>
        </p:spPr>
      </p:pic>
      <p:cxnSp>
        <p:nvCxnSpPr>
          <p:cNvPr id="16" name="直線單箭頭接點 15">
            <a:extLst>
              <a:ext uri="{FF2B5EF4-FFF2-40B4-BE49-F238E27FC236}">
                <a16:creationId xmlns:a16="http://schemas.microsoft.com/office/drawing/2014/main" id="{AC741108-AF1F-46B1-BEBE-5261894E2B31}"/>
              </a:ext>
            </a:extLst>
          </p:cNvPr>
          <p:cNvCxnSpPr>
            <a:cxnSpLocks/>
            <a:stCxn id="10" idx="3"/>
          </p:cNvCxnSpPr>
          <p:nvPr/>
        </p:nvCxnSpPr>
        <p:spPr>
          <a:xfrm>
            <a:off x="4965042" y="5169102"/>
            <a:ext cx="1718421" cy="0"/>
          </a:xfrm>
          <a:prstGeom prst="straightConnector1">
            <a:avLst/>
          </a:prstGeom>
          <a:ln w="28575"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70589680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additive="base">
                                        <p:cTn id="12"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2"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1+#ppt_w/2"/>
                                          </p:val>
                                        </p:tav>
                                        <p:tav tm="100000">
                                          <p:val>
                                            <p:strVal val="#ppt_x"/>
                                          </p:val>
                                        </p:tav>
                                      </p:tavLst>
                                    </p:anim>
                                    <p:anim calcmode="lin" valueType="num">
                                      <p:cBhvr additive="base">
                                        <p:cTn id="18" dur="500" fill="hold"/>
                                        <p:tgtEl>
                                          <p:spTgt spid="7"/>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 calcmode="lin" valueType="num">
                                      <p:cBhvr additive="base">
                                        <p:cTn id="22"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5">
                                            <p:txEl>
                                              <p:pRg st="2" end="2"/>
                                            </p:txEl>
                                          </p:spTgt>
                                        </p:tgtEl>
                                        <p:attrNameLst>
                                          <p:attrName>style.visibility</p:attrName>
                                        </p:attrNameLst>
                                      </p:cBhvr>
                                      <p:to>
                                        <p:strVal val="visible"/>
                                      </p:to>
                                    </p:set>
                                    <p:anim calcmode="lin" valueType="num">
                                      <p:cBhvr additive="base">
                                        <p:cTn id="28"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30" fill="hold">
                            <p:stCondLst>
                              <p:cond delay="500"/>
                            </p:stCondLst>
                            <p:childTnLst>
                              <p:par>
                                <p:cTn id="31" presetID="42" presetClass="entr" presetSubtype="0"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anim calcmode="lin" valueType="num">
                                      <p:cBhvr>
                                        <p:cTn id="34" dur="500" fill="hold"/>
                                        <p:tgtEl>
                                          <p:spTgt spid="8"/>
                                        </p:tgtEl>
                                        <p:attrNameLst>
                                          <p:attrName>ppt_x</p:attrName>
                                        </p:attrNameLst>
                                      </p:cBhvr>
                                      <p:tavLst>
                                        <p:tav tm="0">
                                          <p:val>
                                            <p:strVal val="#ppt_x"/>
                                          </p:val>
                                        </p:tav>
                                        <p:tav tm="100000">
                                          <p:val>
                                            <p:strVal val="#ppt_x"/>
                                          </p:val>
                                        </p:tav>
                                      </p:tavLst>
                                    </p:anim>
                                    <p:anim calcmode="lin" valueType="num">
                                      <p:cBhvr>
                                        <p:cTn id="35"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5">
                                            <p:txEl>
                                              <p:pRg st="3" end="3"/>
                                            </p:txEl>
                                          </p:spTgt>
                                        </p:tgtEl>
                                        <p:attrNameLst>
                                          <p:attrName>style.visibility</p:attrName>
                                        </p:attrNameLst>
                                      </p:cBhvr>
                                      <p:to>
                                        <p:strVal val="visible"/>
                                      </p:to>
                                    </p:set>
                                    <p:anim calcmode="lin" valueType="num">
                                      <p:cBhvr additive="base">
                                        <p:cTn id="40"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par>
                          <p:cTn id="42" fill="hold">
                            <p:stCondLst>
                              <p:cond delay="500"/>
                            </p:stCondLst>
                            <p:childTnLst>
                              <p:par>
                                <p:cTn id="43" presetID="10" presetClass="entr" presetSubtype="0" fill="hold" nodeType="after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fade">
                                      <p:cBhvr>
                                        <p:cTn id="45" dur="500"/>
                                        <p:tgtEl>
                                          <p:spTgt spid="9"/>
                                        </p:tgtEl>
                                      </p:cBhvr>
                                    </p:animEffect>
                                  </p:childTnLst>
                                </p:cTn>
                              </p:par>
                            </p:childTnLst>
                          </p:cTn>
                        </p:par>
                        <p:par>
                          <p:cTn id="46" fill="hold">
                            <p:stCondLst>
                              <p:cond delay="1000"/>
                            </p:stCondLst>
                            <p:childTnLst>
                              <p:par>
                                <p:cTn id="47" presetID="2" presetClass="entr" presetSubtype="4" fill="hold" nodeType="afterEffect">
                                  <p:stCondLst>
                                    <p:cond delay="0"/>
                                  </p:stCondLst>
                                  <p:childTnLst>
                                    <p:set>
                                      <p:cBhvr>
                                        <p:cTn id="48" dur="1" fill="hold">
                                          <p:stCondLst>
                                            <p:cond delay="0"/>
                                          </p:stCondLst>
                                        </p:cTn>
                                        <p:tgtEl>
                                          <p:spTgt spid="10"/>
                                        </p:tgtEl>
                                        <p:attrNameLst>
                                          <p:attrName>style.visibility</p:attrName>
                                        </p:attrNameLst>
                                      </p:cBhvr>
                                      <p:to>
                                        <p:strVal val="visible"/>
                                      </p:to>
                                    </p:set>
                                    <p:anim calcmode="lin" valueType="num">
                                      <p:cBhvr additive="base">
                                        <p:cTn id="49" dur="500" fill="hold"/>
                                        <p:tgtEl>
                                          <p:spTgt spid="10"/>
                                        </p:tgtEl>
                                        <p:attrNameLst>
                                          <p:attrName>ppt_x</p:attrName>
                                        </p:attrNameLst>
                                      </p:cBhvr>
                                      <p:tavLst>
                                        <p:tav tm="0">
                                          <p:val>
                                            <p:strVal val="#ppt_x"/>
                                          </p:val>
                                        </p:tav>
                                        <p:tav tm="100000">
                                          <p:val>
                                            <p:strVal val="#ppt_x"/>
                                          </p:val>
                                        </p:tav>
                                      </p:tavLst>
                                    </p:anim>
                                    <p:anim calcmode="lin" valueType="num">
                                      <p:cBhvr additive="base">
                                        <p:cTn id="5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grpId="0" nodeType="click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wipe(left)">
                                      <p:cBhvr>
                                        <p:cTn id="55" dur="500"/>
                                        <p:tgtEl>
                                          <p:spTgt spid="12"/>
                                        </p:tgtEl>
                                      </p:cBhvr>
                                    </p:animEffect>
                                  </p:childTnLst>
                                </p:cTn>
                              </p:par>
                            </p:childTnLst>
                          </p:cTn>
                        </p:par>
                        <p:par>
                          <p:cTn id="56" fill="hold">
                            <p:stCondLst>
                              <p:cond delay="500"/>
                            </p:stCondLst>
                            <p:childTnLst>
                              <p:par>
                                <p:cTn id="57" presetID="22" presetClass="entr" presetSubtype="8" fill="hold" nodeType="after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wipe(left)">
                                      <p:cBhvr>
                                        <p:cTn id="59" dur="500"/>
                                        <p:tgtEl>
                                          <p:spTgt spid="14"/>
                                        </p:tgtEl>
                                      </p:cBhvr>
                                    </p:animEffect>
                                  </p:childTnLst>
                                </p:cTn>
                              </p:par>
                            </p:childTnLst>
                          </p:cTn>
                        </p:par>
                        <p:par>
                          <p:cTn id="60" fill="hold">
                            <p:stCondLst>
                              <p:cond delay="1000"/>
                            </p:stCondLst>
                            <p:childTnLst>
                              <p:par>
                                <p:cTn id="61" presetID="22" presetClass="entr" presetSubtype="8" fill="hold" nodeType="after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wipe(left)">
                                      <p:cBhvr>
                                        <p:cTn id="63" dur="500"/>
                                        <p:tgtEl>
                                          <p:spTgt spid="16"/>
                                        </p:tgtEl>
                                      </p:cBhvr>
                                    </p:animEffect>
                                  </p:childTnLst>
                                </p:cTn>
                              </p:par>
                            </p:childTnLst>
                          </p:cTn>
                        </p:par>
                        <p:par>
                          <p:cTn id="64" fill="hold">
                            <p:stCondLst>
                              <p:cond delay="1500"/>
                            </p:stCondLst>
                            <p:childTnLst>
                              <p:par>
                                <p:cTn id="65" presetID="42" presetClass="entr" presetSubtype="0" fill="hold" nodeType="after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1000"/>
                                        <p:tgtEl>
                                          <p:spTgt spid="15"/>
                                        </p:tgtEl>
                                      </p:cBhvr>
                                    </p:animEffect>
                                    <p:anim calcmode="lin" valueType="num">
                                      <p:cBhvr>
                                        <p:cTn id="68" dur="1000" fill="hold"/>
                                        <p:tgtEl>
                                          <p:spTgt spid="15"/>
                                        </p:tgtEl>
                                        <p:attrNameLst>
                                          <p:attrName>ppt_x</p:attrName>
                                        </p:attrNameLst>
                                      </p:cBhvr>
                                      <p:tavLst>
                                        <p:tav tm="0">
                                          <p:val>
                                            <p:strVal val="#ppt_x"/>
                                          </p:val>
                                        </p:tav>
                                        <p:tav tm="100000">
                                          <p:val>
                                            <p:strVal val="#ppt_x"/>
                                          </p:val>
                                        </p:tav>
                                      </p:tavLst>
                                    </p:anim>
                                    <p:anim calcmode="lin" valueType="num">
                                      <p:cBhvr>
                                        <p:cTn id="6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12"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圖片 14">
            <a:extLst>
              <a:ext uri="{FF2B5EF4-FFF2-40B4-BE49-F238E27FC236}">
                <a16:creationId xmlns:a16="http://schemas.microsoft.com/office/drawing/2014/main" id="{1CEB10FD-1457-4D16-A6BB-3B3180EA87BF}"/>
              </a:ext>
            </a:extLst>
          </p:cNvPr>
          <p:cNvPicPr>
            <a:picLocks noChangeAspect="1"/>
          </p:cNvPicPr>
          <p:nvPr/>
        </p:nvPicPr>
        <p:blipFill>
          <a:blip r:embed="rId3"/>
          <a:stretch>
            <a:fillRect/>
          </a:stretch>
        </p:blipFill>
        <p:spPr>
          <a:xfrm>
            <a:off x="439679" y="291535"/>
            <a:ext cx="11139049" cy="6400188"/>
          </a:xfrm>
          <a:prstGeom prst="roundRect">
            <a:avLst>
              <a:gd name="adj" fmla="val 3490"/>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63043605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圖片 14">
            <a:extLst>
              <a:ext uri="{FF2B5EF4-FFF2-40B4-BE49-F238E27FC236}">
                <a16:creationId xmlns:a16="http://schemas.microsoft.com/office/drawing/2014/main" id="{1CEB10FD-1457-4D16-A6BB-3B3180EA87BF}"/>
              </a:ext>
            </a:extLst>
          </p:cNvPr>
          <p:cNvPicPr>
            <a:picLocks noChangeAspect="1"/>
          </p:cNvPicPr>
          <p:nvPr/>
        </p:nvPicPr>
        <p:blipFill>
          <a:blip r:embed="rId3"/>
          <a:stretch>
            <a:fillRect/>
          </a:stretch>
        </p:blipFill>
        <p:spPr>
          <a:xfrm>
            <a:off x="1222048" y="1093802"/>
            <a:ext cx="9662617" cy="6000644"/>
          </a:xfrm>
          <a:prstGeom prst="roundRect">
            <a:avLst>
              <a:gd name="adj" fmla="val 3490"/>
            </a:avLst>
          </a:prstGeom>
          <a:solidFill>
            <a:srgbClr val="FFFFFF">
              <a:shade val="85000"/>
            </a:srgbClr>
          </a:solidFill>
          <a:ln>
            <a:noFill/>
          </a:ln>
          <a:effectLst>
            <a:reflection blurRad="12700" stA="38000" endPos="28000" dist="5000" dir="5400000" sy="-100000" algn="bl" rotWithShape="0"/>
          </a:effectLst>
        </p:spPr>
      </p:pic>
      <p:sp>
        <p:nvSpPr>
          <p:cNvPr id="3" name="標題 1">
            <a:extLst>
              <a:ext uri="{FF2B5EF4-FFF2-40B4-BE49-F238E27FC236}">
                <a16:creationId xmlns:a16="http://schemas.microsoft.com/office/drawing/2014/main" id="{E06C4B64-4CDB-42E2-83E5-895302927849}"/>
              </a:ext>
            </a:extLst>
          </p:cNvPr>
          <p:cNvSpPr>
            <a:spLocks noGrp="1"/>
          </p:cNvSpPr>
          <p:nvPr>
            <p:ph type="title"/>
          </p:nvPr>
        </p:nvSpPr>
        <p:spPr>
          <a:xfrm>
            <a:off x="857251" y="0"/>
            <a:ext cx="10477498" cy="943628"/>
          </a:xfrm>
        </p:spPr>
        <p:txBody>
          <a:bodyPr vert="horz" lIns="91440" tIns="45720" rIns="91440" bIns="45720" rtlCol="0" anchor="b">
            <a:normAutofit/>
          </a:bodyPr>
          <a:lstStyle/>
          <a:p>
            <a:pPr fontAlgn="base"/>
            <a:r>
              <a:rPr lang="en-US" altLang="zh-TW" dirty="0"/>
              <a:t>Next, the second cell:</a:t>
            </a:r>
          </a:p>
        </p:txBody>
      </p:sp>
    </p:spTree>
    <p:extLst>
      <p:ext uri="{BB962C8B-B14F-4D97-AF65-F5344CB8AC3E}">
        <p14:creationId xmlns:p14="http://schemas.microsoft.com/office/powerpoint/2010/main" val="7140759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628229" y="1301372"/>
            <a:ext cx="8461160" cy="5575757"/>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altLang="zh-TW" sz="2000" dirty="0">
                <a:latin typeface="微軟正黑體" panose="020B0604030504040204" pitchFamily="34" charset="-120"/>
                <a:ea typeface="微軟正黑體" panose="020B0604030504040204" pitchFamily="34" charset="-120"/>
              </a:rPr>
              <a:t>Feature Detector is a 3x3 diagonal from top left to bottom right</a:t>
            </a:r>
            <a:endParaRPr lang="en-US" altLang="zh-TW" sz="2800" dirty="0">
              <a:latin typeface="微軟正黑體" panose="020B0604030504040204" pitchFamily="34" charset="-120"/>
              <a:ea typeface="微軟正黑體" panose="020B0604030504040204" pitchFamily="34" charset="-120"/>
            </a:endParaRPr>
          </a:p>
          <a:p>
            <a:pPr marL="457200" indent="-457200">
              <a:lnSpc>
                <a:spcPct val="150000"/>
              </a:lnSpc>
              <a:buFont typeface="Arial" panose="020B0604020202020204" pitchFamily="34" charset="0"/>
              <a:buChar char="•"/>
            </a:pPr>
            <a:r>
              <a:rPr lang="en-US" altLang="zh-TW" sz="2000" dirty="0">
                <a:latin typeface="微軟正黑體" panose="020B0604030504040204" pitchFamily="34" charset="-120"/>
                <a:ea typeface="微軟正黑體" panose="020B0604030504040204" pitchFamily="34" charset="-120"/>
              </a:rPr>
              <a:t>In the resulting feature map, the middle three cells have the maximum value of 3</a:t>
            </a:r>
          </a:p>
          <a:p>
            <a:pPr marL="457200" indent="-457200">
              <a:lnSpc>
                <a:spcPct val="150000"/>
              </a:lnSpc>
              <a:buFont typeface="Arial" panose="020B0604020202020204" pitchFamily="34" charset="0"/>
              <a:buChar char="•"/>
            </a:pPr>
            <a:r>
              <a:rPr lang="en-US" altLang="zh-TW" sz="2000" dirty="0">
                <a:latin typeface="微軟正黑體" panose="020B0604030504040204" pitchFamily="34" charset="-120"/>
                <a:ea typeface="微軟正黑體" panose="020B0604030504040204" pitchFamily="34" charset="-120"/>
              </a:rPr>
              <a:t>Which means that these three cells represent the presence of this diagonal feature in the image.</a:t>
            </a:r>
          </a:p>
          <a:p>
            <a:pPr marL="457200" indent="-457200">
              <a:lnSpc>
                <a:spcPct val="150000"/>
              </a:lnSpc>
              <a:buFont typeface="Arial" panose="020B0604020202020204" pitchFamily="34" charset="0"/>
              <a:buChar char="•"/>
            </a:pPr>
            <a:r>
              <a:rPr lang="en-US" altLang="zh-TW" sz="2000" dirty="0">
                <a:latin typeface="微軟正黑體" panose="020B0604030504040204" pitchFamily="34" charset="-120"/>
                <a:ea typeface="微軟正黑體" panose="020B0604030504040204" pitchFamily="34" charset="-120"/>
              </a:rPr>
              <a:t>We use this to detect diagonals from top right to bottom left</a:t>
            </a:r>
          </a:p>
          <a:p>
            <a:pPr marL="457200" indent="-457200">
              <a:lnSpc>
                <a:spcPct val="150000"/>
              </a:lnSpc>
              <a:buFont typeface="Arial" panose="020B0604020202020204" pitchFamily="34" charset="0"/>
              <a:buChar char="•"/>
            </a:pPr>
            <a:endParaRPr lang="en-US" altLang="zh-TW" sz="2000" dirty="0">
              <a:latin typeface="微軟正黑體" panose="020B0604030504040204" pitchFamily="34" charset="-120"/>
              <a:ea typeface="微軟正黑體" panose="020B0604030504040204" pitchFamily="34" charset="-120"/>
            </a:endParaRPr>
          </a:p>
          <a:p>
            <a:pPr marL="457200" indent="-457200">
              <a:lnSpc>
                <a:spcPct val="150000"/>
              </a:lnSpc>
              <a:buFont typeface="Arial" panose="020B0604020202020204" pitchFamily="34" charset="0"/>
              <a:buChar char="•"/>
            </a:pPr>
            <a:endParaRPr lang="en-US" altLang="zh-TW" sz="2000" dirty="0">
              <a:latin typeface="微軟正黑體" panose="020B0604030504040204" pitchFamily="34" charset="-120"/>
              <a:ea typeface="微軟正黑體" panose="020B0604030504040204" pitchFamily="34" charset="-120"/>
            </a:endParaRPr>
          </a:p>
          <a:p>
            <a:pPr marL="457200" indent="-457200">
              <a:lnSpc>
                <a:spcPct val="150000"/>
              </a:lnSpc>
              <a:buFont typeface="Arial" panose="020B0604020202020204" pitchFamily="34" charset="0"/>
              <a:buChar char="•"/>
            </a:pPr>
            <a:endParaRPr lang="en-US" altLang="zh-TW" sz="2000" dirty="0">
              <a:latin typeface="微軟正黑體" panose="020B0604030504040204" pitchFamily="34" charset="-120"/>
              <a:ea typeface="微軟正黑體" panose="020B0604030504040204" pitchFamily="34" charset="-120"/>
            </a:endParaRPr>
          </a:p>
          <a:p>
            <a:pPr marL="457200" indent="-457200">
              <a:lnSpc>
                <a:spcPct val="150000"/>
              </a:lnSpc>
              <a:buFont typeface="Arial" panose="020B0604020202020204" pitchFamily="34" charset="0"/>
              <a:buChar char="•"/>
            </a:pPr>
            <a:r>
              <a:rPr lang="en-US" altLang="zh-TW" sz="2000" dirty="0">
                <a:latin typeface="微軟正黑體" panose="020B0604030504040204" pitchFamily="34" charset="-120"/>
                <a:ea typeface="微軟正黑體" panose="020B0604030504040204" pitchFamily="34" charset="-120"/>
              </a:rPr>
              <a:t>By using different Feature Detectors, you can identify where a particular feature appears in the image.</a:t>
            </a:r>
          </a:p>
          <a:p>
            <a:pPr marL="457200" indent="-457200">
              <a:lnSpc>
                <a:spcPct val="150000"/>
              </a:lnSpc>
              <a:buFont typeface="Arial" panose="020B0604020202020204" pitchFamily="34" charset="0"/>
              <a:buChar char="•"/>
            </a:pPr>
            <a:r>
              <a:rPr lang="en-US" altLang="zh-TW" sz="2000" dirty="0">
                <a:latin typeface="微軟正黑體" panose="020B0604030504040204" pitchFamily="34" charset="-120"/>
                <a:ea typeface="微軟正黑體" panose="020B0604030504040204" pitchFamily="34" charset="-120"/>
              </a:rPr>
              <a:t>Next, let's look at pooling.</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628229" y="24459"/>
            <a:ext cx="10477498" cy="649706"/>
          </a:xfrm>
        </p:spPr>
        <p:txBody>
          <a:bodyPr vert="horz" lIns="91440" tIns="45720" rIns="91440" bIns="45720" rtlCol="0" anchor="b">
            <a:normAutofit fontScale="90000"/>
          </a:bodyPr>
          <a:lstStyle/>
          <a:p>
            <a:pPr fontAlgn="base"/>
            <a:r>
              <a:rPr lang="en-US" altLang="zh-TW" dirty="0"/>
              <a:t>The meaning represented by the feature map.</a:t>
            </a:r>
          </a:p>
        </p:txBody>
      </p:sp>
      <p:graphicFrame>
        <p:nvGraphicFramePr>
          <p:cNvPr id="6" name="表格 5">
            <a:extLst>
              <a:ext uri="{FF2B5EF4-FFF2-40B4-BE49-F238E27FC236}">
                <a16:creationId xmlns:a16="http://schemas.microsoft.com/office/drawing/2014/main" id="{10EB140C-C56A-4FCE-B078-B4135B812467}"/>
              </a:ext>
            </a:extLst>
          </p:cNvPr>
          <p:cNvGraphicFramePr>
            <a:graphicFrameLocks noGrp="1"/>
          </p:cNvGraphicFramePr>
          <p:nvPr>
            <p:extLst>
              <p:ext uri="{D42A27DB-BD31-4B8C-83A1-F6EECF244321}">
                <p14:modId xmlns:p14="http://schemas.microsoft.com/office/powerpoint/2010/main" val="3536547310"/>
              </p:ext>
            </p:extLst>
          </p:nvPr>
        </p:nvGraphicFramePr>
        <p:xfrm>
          <a:off x="9089389" y="1990988"/>
          <a:ext cx="2225965" cy="1911925"/>
        </p:xfrm>
        <a:graphic>
          <a:graphicData uri="http://schemas.openxmlformats.org/drawingml/2006/table">
            <a:tbl>
              <a:tblPr firstRow="1" bandRow="1">
                <a:tableStyleId>{5940675A-B579-460E-94D1-54222C63F5DA}</a:tableStyleId>
              </a:tblPr>
              <a:tblGrid>
                <a:gridCol w="445193">
                  <a:extLst>
                    <a:ext uri="{9D8B030D-6E8A-4147-A177-3AD203B41FA5}">
                      <a16:colId xmlns:a16="http://schemas.microsoft.com/office/drawing/2014/main" val="613034204"/>
                    </a:ext>
                  </a:extLst>
                </a:gridCol>
                <a:gridCol w="445193">
                  <a:extLst>
                    <a:ext uri="{9D8B030D-6E8A-4147-A177-3AD203B41FA5}">
                      <a16:colId xmlns:a16="http://schemas.microsoft.com/office/drawing/2014/main" val="2104305774"/>
                    </a:ext>
                  </a:extLst>
                </a:gridCol>
                <a:gridCol w="445193">
                  <a:extLst>
                    <a:ext uri="{9D8B030D-6E8A-4147-A177-3AD203B41FA5}">
                      <a16:colId xmlns:a16="http://schemas.microsoft.com/office/drawing/2014/main" val="102704949"/>
                    </a:ext>
                  </a:extLst>
                </a:gridCol>
                <a:gridCol w="445193">
                  <a:extLst>
                    <a:ext uri="{9D8B030D-6E8A-4147-A177-3AD203B41FA5}">
                      <a16:colId xmlns:a16="http://schemas.microsoft.com/office/drawing/2014/main" val="2348276936"/>
                    </a:ext>
                  </a:extLst>
                </a:gridCol>
                <a:gridCol w="445193">
                  <a:extLst>
                    <a:ext uri="{9D8B030D-6E8A-4147-A177-3AD203B41FA5}">
                      <a16:colId xmlns:a16="http://schemas.microsoft.com/office/drawing/2014/main" val="2252362275"/>
                    </a:ext>
                  </a:extLst>
                </a:gridCol>
              </a:tblGrid>
              <a:tr h="382385">
                <a:tc>
                  <a:txBody>
                    <a:bodyPr/>
                    <a:lstStyle/>
                    <a:p>
                      <a:pPr algn="ctr"/>
                      <a:r>
                        <a:rPr lang="en-US" altLang="zh-TW" b="1" dirty="0"/>
                        <a:t>2</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extLst>
                  <a:ext uri="{0D108BD9-81ED-4DB2-BD59-A6C34878D82A}">
                    <a16:rowId xmlns:a16="http://schemas.microsoft.com/office/drawing/2014/main" val="4042866255"/>
                  </a:ext>
                </a:extLst>
              </a:tr>
              <a:tr h="382385">
                <a:tc>
                  <a:txBody>
                    <a:bodyPr/>
                    <a:lstStyle/>
                    <a:p>
                      <a:pPr algn="ctr"/>
                      <a:r>
                        <a:rPr lang="en-US" altLang="zh-TW" b="1" dirty="0"/>
                        <a:t>0</a:t>
                      </a:r>
                      <a:endParaRPr lang="zh-TW" altLang="en-US" b="1" dirty="0"/>
                    </a:p>
                  </a:txBody>
                  <a:tcPr/>
                </a:tc>
                <a:tc>
                  <a:txBody>
                    <a:bodyPr/>
                    <a:lstStyle/>
                    <a:p>
                      <a:pPr algn="ctr"/>
                      <a:r>
                        <a:rPr lang="en-US" altLang="zh-TW" b="1" dirty="0"/>
                        <a:t>3</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extLst>
                  <a:ext uri="{0D108BD9-81ED-4DB2-BD59-A6C34878D82A}">
                    <a16:rowId xmlns:a16="http://schemas.microsoft.com/office/drawing/2014/main" val="4000818123"/>
                  </a:ext>
                </a:extLst>
              </a:tr>
              <a:tr h="382385">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3</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extLst>
                  <a:ext uri="{0D108BD9-81ED-4DB2-BD59-A6C34878D82A}">
                    <a16:rowId xmlns:a16="http://schemas.microsoft.com/office/drawing/2014/main" val="1819121378"/>
                  </a:ext>
                </a:extLst>
              </a:tr>
              <a:tr h="382385">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3</a:t>
                      </a:r>
                      <a:endParaRPr lang="zh-TW" altLang="en-US" b="1" dirty="0"/>
                    </a:p>
                  </a:txBody>
                  <a:tcPr/>
                </a:tc>
                <a:tc>
                  <a:txBody>
                    <a:bodyPr/>
                    <a:lstStyle/>
                    <a:p>
                      <a:pPr algn="ctr"/>
                      <a:r>
                        <a:rPr lang="en-US" altLang="zh-TW" b="1" dirty="0"/>
                        <a:t>0</a:t>
                      </a:r>
                      <a:endParaRPr lang="zh-TW" altLang="en-US" b="1" dirty="0"/>
                    </a:p>
                  </a:txBody>
                  <a:tcPr/>
                </a:tc>
                <a:extLst>
                  <a:ext uri="{0D108BD9-81ED-4DB2-BD59-A6C34878D82A}">
                    <a16:rowId xmlns:a16="http://schemas.microsoft.com/office/drawing/2014/main" val="3060222019"/>
                  </a:ext>
                </a:extLst>
              </a:tr>
              <a:tr h="382385">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2</a:t>
                      </a:r>
                      <a:endParaRPr lang="zh-TW" altLang="en-US" b="1" dirty="0"/>
                    </a:p>
                  </a:txBody>
                  <a:tcPr/>
                </a:tc>
                <a:extLst>
                  <a:ext uri="{0D108BD9-81ED-4DB2-BD59-A6C34878D82A}">
                    <a16:rowId xmlns:a16="http://schemas.microsoft.com/office/drawing/2014/main" val="1874004481"/>
                  </a:ext>
                </a:extLst>
              </a:tr>
            </a:tbl>
          </a:graphicData>
        </a:graphic>
      </p:graphicFrame>
      <p:sp>
        <p:nvSpPr>
          <p:cNvPr id="7" name="矩形: 圓角 6">
            <a:extLst>
              <a:ext uri="{FF2B5EF4-FFF2-40B4-BE49-F238E27FC236}">
                <a16:creationId xmlns:a16="http://schemas.microsoft.com/office/drawing/2014/main" id="{B9C17EDC-C05E-4EA2-A96E-7D450DBB0310}"/>
              </a:ext>
            </a:extLst>
          </p:cNvPr>
          <p:cNvSpPr/>
          <p:nvPr/>
        </p:nvSpPr>
        <p:spPr>
          <a:xfrm rot="2183226">
            <a:off x="9352627" y="2748369"/>
            <a:ext cx="1699491" cy="39716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8" name="圖片 7">
            <a:extLst>
              <a:ext uri="{FF2B5EF4-FFF2-40B4-BE49-F238E27FC236}">
                <a16:creationId xmlns:a16="http://schemas.microsoft.com/office/drawing/2014/main" id="{1E358913-8814-4491-ACD2-7821968EAE54}"/>
              </a:ext>
            </a:extLst>
          </p:cNvPr>
          <p:cNvPicPr>
            <a:picLocks noChangeAspect="1"/>
          </p:cNvPicPr>
          <p:nvPr/>
        </p:nvPicPr>
        <p:blipFill>
          <a:blip r:embed="rId3"/>
          <a:stretch>
            <a:fillRect/>
          </a:stretch>
        </p:blipFill>
        <p:spPr>
          <a:xfrm>
            <a:off x="9089389" y="711186"/>
            <a:ext cx="1125216" cy="1180372"/>
          </a:xfrm>
          <a:prstGeom prst="rect">
            <a:avLst/>
          </a:prstGeom>
          <a:ln w="19050">
            <a:solidFill>
              <a:srgbClr val="FF0000"/>
            </a:solidFill>
          </a:ln>
        </p:spPr>
      </p:pic>
      <p:pic>
        <p:nvPicPr>
          <p:cNvPr id="9" name="圖片 8">
            <a:extLst>
              <a:ext uri="{FF2B5EF4-FFF2-40B4-BE49-F238E27FC236}">
                <a16:creationId xmlns:a16="http://schemas.microsoft.com/office/drawing/2014/main" id="{C7A33B87-93C6-4075-984E-6C597C97745F}"/>
              </a:ext>
            </a:extLst>
          </p:cNvPr>
          <p:cNvPicPr>
            <a:picLocks noChangeAspect="1"/>
          </p:cNvPicPr>
          <p:nvPr/>
        </p:nvPicPr>
        <p:blipFill rotWithShape="1">
          <a:blip r:embed="rId4"/>
          <a:srcRect l="14343" t="43299" r="43609" b="15153"/>
          <a:stretch/>
        </p:blipFill>
        <p:spPr>
          <a:xfrm>
            <a:off x="9089389" y="4183994"/>
            <a:ext cx="1092711" cy="1084998"/>
          </a:xfrm>
          <a:prstGeom prst="rect">
            <a:avLst/>
          </a:prstGeom>
          <a:ln w="28575">
            <a:solidFill>
              <a:srgbClr val="FF0000"/>
            </a:solidFill>
          </a:ln>
        </p:spPr>
      </p:pic>
    </p:spTree>
    <p:extLst>
      <p:ext uri="{BB962C8B-B14F-4D97-AF65-F5344CB8AC3E}">
        <p14:creationId xmlns:p14="http://schemas.microsoft.com/office/powerpoint/2010/main" val="241437912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 calcmode="lin" valueType="num">
                                      <p:cBhvr additive="base">
                                        <p:cTn id="18"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par>
                          <p:cTn id="20" fill="hold">
                            <p:stCondLst>
                              <p:cond delay="500"/>
                            </p:stCondLst>
                            <p:childTnLst>
                              <p:par>
                                <p:cTn id="21" presetID="42" presetClass="entr" presetSubtype="0"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1000" fill="hold"/>
                                        <p:tgtEl>
                                          <p:spTgt spid="6"/>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42" presetClass="entr" presetSubtype="0"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anim calcmode="lin" valueType="num">
                                      <p:cBhvr>
                                        <p:cTn id="30" dur="1000" fill="hold"/>
                                        <p:tgtEl>
                                          <p:spTgt spid="7"/>
                                        </p:tgtEl>
                                        <p:attrNameLst>
                                          <p:attrName>ppt_x</p:attrName>
                                        </p:attrNameLst>
                                      </p:cBhvr>
                                      <p:tavLst>
                                        <p:tav tm="0">
                                          <p:val>
                                            <p:strVal val="#ppt_x"/>
                                          </p:val>
                                        </p:tav>
                                        <p:tav tm="100000">
                                          <p:val>
                                            <p:strVal val="#ppt_x"/>
                                          </p:val>
                                        </p:tav>
                                      </p:tavLst>
                                    </p:anim>
                                    <p:anim calcmode="lin" valueType="num">
                                      <p:cBhvr>
                                        <p:cTn id="3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5">
                                            <p:txEl>
                                              <p:pRg st="2" end="2"/>
                                            </p:txEl>
                                          </p:spTgt>
                                        </p:tgtEl>
                                        <p:attrNameLst>
                                          <p:attrName>style.visibility</p:attrName>
                                        </p:attrNameLst>
                                      </p:cBhvr>
                                      <p:to>
                                        <p:strVal val="visible"/>
                                      </p:to>
                                    </p:set>
                                    <p:anim calcmode="lin" valueType="num">
                                      <p:cBhvr additive="base">
                                        <p:cTn id="36"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5">
                                            <p:txEl>
                                              <p:pRg st="3" end="3"/>
                                            </p:txEl>
                                          </p:spTgt>
                                        </p:tgtEl>
                                        <p:attrNameLst>
                                          <p:attrName>style.visibility</p:attrName>
                                        </p:attrNameLst>
                                      </p:cBhvr>
                                      <p:to>
                                        <p:strVal val="visible"/>
                                      </p:to>
                                    </p:set>
                                    <p:anim calcmode="lin" valueType="num">
                                      <p:cBhvr additive="base">
                                        <p:cTn id="42"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par>
                          <p:cTn id="44" fill="hold">
                            <p:stCondLst>
                              <p:cond delay="500"/>
                            </p:stCondLst>
                            <p:childTnLst>
                              <p:par>
                                <p:cTn id="45" presetID="42" presetClass="entr" presetSubtype="0" fill="hold" nodeType="after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1000"/>
                                        <p:tgtEl>
                                          <p:spTgt spid="9"/>
                                        </p:tgtEl>
                                      </p:cBhvr>
                                    </p:animEffect>
                                    <p:anim calcmode="lin" valueType="num">
                                      <p:cBhvr>
                                        <p:cTn id="48" dur="1000" fill="hold"/>
                                        <p:tgtEl>
                                          <p:spTgt spid="9"/>
                                        </p:tgtEl>
                                        <p:attrNameLst>
                                          <p:attrName>ppt_x</p:attrName>
                                        </p:attrNameLst>
                                      </p:cBhvr>
                                      <p:tavLst>
                                        <p:tav tm="0">
                                          <p:val>
                                            <p:strVal val="#ppt_x"/>
                                          </p:val>
                                        </p:tav>
                                        <p:tav tm="100000">
                                          <p:val>
                                            <p:strVal val="#ppt_x"/>
                                          </p:val>
                                        </p:tav>
                                      </p:tavLst>
                                    </p:anim>
                                    <p:anim calcmode="lin" valueType="num">
                                      <p:cBhvr>
                                        <p:cTn id="4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5">
                                            <p:txEl>
                                              <p:pRg st="7" end="7"/>
                                            </p:txEl>
                                          </p:spTgt>
                                        </p:tgtEl>
                                        <p:attrNameLst>
                                          <p:attrName>style.visibility</p:attrName>
                                        </p:attrNameLst>
                                      </p:cBhvr>
                                      <p:to>
                                        <p:strVal val="visible"/>
                                      </p:to>
                                    </p:set>
                                    <p:anim calcmode="lin" valueType="num">
                                      <p:cBhvr additive="base">
                                        <p:cTn id="54"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55"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par>
                          <p:cTn id="56" fill="hold">
                            <p:stCondLst>
                              <p:cond delay="500"/>
                            </p:stCondLst>
                            <p:childTnLst>
                              <p:par>
                                <p:cTn id="57" presetID="2" presetClass="entr" presetSubtype="4" fill="hold" grpId="0" nodeType="afterEffect">
                                  <p:stCondLst>
                                    <p:cond delay="0"/>
                                  </p:stCondLst>
                                  <p:childTnLst>
                                    <p:set>
                                      <p:cBhvr>
                                        <p:cTn id="58" dur="1" fill="hold">
                                          <p:stCondLst>
                                            <p:cond delay="0"/>
                                          </p:stCondLst>
                                        </p:cTn>
                                        <p:tgtEl>
                                          <p:spTgt spid="5">
                                            <p:txEl>
                                              <p:pRg st="8" end="8"/>
                                            </p:txEl>
                                          </p:spTgt>
                                        </p:tgtEl>
                                        <p:attrNameLst>
                                          <p:attrName>style.visibility</p:attrName>
                                        </p:attrNameLst>
                                      </p:cBhvr>
                                      <p:to>
                                        <p:strVal val="visible"/>
                                      </p:to>
                                    </p:set>
                                    <p:anim calcmode="lin" valueType="num">
                                      <p:cBhvr additive="base">
                                        <p:cTn id="59" dur="500" fill="hold"/>
                                        <p:tgtEl>
                                          <p:spTgt spid="5">
                                            <p:txEl>
                                              <p:pRg st="8" end="8"/>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5">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ABB1DCC5-94BC-4D96-91FB-C0997933587C}"/>
              </a:ext>
            </a:extLst>
          </p:cNvPr>
          <p:cNvPicPr>
            <a:picLocks noChangeAspect="1"/>
          </p:cNvPicPr>
          <p:nvPr/>
        </p:nvPicPr>
        <p:blipFill rotWithShape="1">
          <a:blip r:embed="rId3"/>
          <a:srcRect l="1882"/>
          <a:stretch/>
        </p:blipFill>
        <p:spPr>
          <a:xfrm>
            <a:off x="1921008" y="1904509"/>
            <a:ext cx="8009461" cy="4822403"/>
          </a:xfrm>
          <a:prstGeom prst="rect">
            <a:avLst/>
          </a:prstGeom>
        </p:spPr>
      </p:pic>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1079434" y="-113941"/>
            <a:ext cx="9344130" cy="943628"/>
          </a:xfrm>
        </p:spPr>
        <p:txBody>
          <a:bodyPr vert="horz" lIns="91440" tIns="45720" rIns="91440" bIns="45720" rtlCol="0" anchor="b">
            <a:normAutofit/>
          </a:bodyPr>
          <a:lstStyle/>
          <a:p>
            <a:pPr fontAlgn="base"/>
            <a:r>
              <a:rPr lang="en-US" altLang="zh-TW" sz="4400" dirty="0"/>
              <a:t>Linear Regression</a:t>
            </a:r>
            <a:endParaRPr lang="en-US" altLang="zh-TW" dirty="0"/>
          </a:p>
        </p:txBody>
      </p:sp>
      <p:sp>
        <p:nvSpPr>
          <p:cNvPr id="7" name="文字方塊 6">
            <a:extLst>
              <a:ext uri="{FF2B5EF4-FFF2-40B4-BE49-F238E27FC236}">
                <a16:creationId xmlns:a16="http://schemas.microsoft.com/office/drawing/2014/main" id="{D9E3BEDF-2E97-42A0-991F-A1BAFB91B1DB}"/>
              </a:ext>
            </a:extLst>
          </p:cNvPr>
          <p:cNvSpPr txBox="1"/>
          <p:nvPr/>
        </p:nvSpPr>
        <p:spPr>
          <a:xfrm>
            <a:off x="5415573" y="477791"/>
            <a:ext cx="6845426" cy="659540"/>
          </a:xfrm>
          <a:prstGeom prst="rect">
            <a:avLst/>
          </a:prstGeom>
          <a:noFill/>
        </p:spPr>
        <p:txBody>
          <a:bodyPr wrap="square" rtlCol="0">
            <a:spAutoFit/>
          </a:bodyPr>
          <a:lstStyle/>
          <a:p>
            <a:pPr algn="ctr">
              <a:lnSpc>
                <a:spcPct val="150000"/>
              </a:lnSpc>
            </a:pPr>
            <a:r>
              <a:rPr lang="en-US" altLang="zh-TW" sz="2800" dirty="0">
                <a:latin typeface="微軟正黑體" panose="020B0604030504040204" pitchFamily="34" charset="-120"/>
                <a:ea typeface="微軟正黑體" panose="020B0604030504040204" pitchFamily="34" charset="-120"/>
              </a:rPr>
              <a:t>First, collect some data on house prices</a:t>
            </a:r>
            <a:endParaRPr lang="zh-TW" altLang="en-US" sz="6000" b="1" dirty="0">
              <a:latin typeface="微軟正黑體" panose="020B0604030504040204" pitchFamily="34" charset="-120"/>
              <a:ea typeface="微軟正黑體" panose="020B0604030504040204" pitchFamily="34" charset="-120"/>
            </a:endParaRPr>
          </a:p>
        </p:txBody>
      </p:sp>
      <p:cxnSp>
        <p:nvCxnSpPr>
          <p:cNvPr id="10" name="直線單箭頭接點 9">
            <a:extLst>
              <a:ext uri="{FF2B5EF4-FFF2-40B4-BE49-F238E27FC236}">
                <a16:creationId xmlns:a16="http://schemas.microsoft.com/office/drawing/2014/main" id="{11D387BC-3986-4D03-B31E-CDA3F241DCF3}"/>
              </a:ext>
            </a:extLst>
          </p:cNvPr>
          <p:cNvCxnSpPr/>
          <p:nvPr/>
        </p:nvCxnSpPr>
        <p:spPr>
          <a:xfrm flipV="1">
            <a:off x="3834333" y="4948517"/>
            <a:ext cx="0" cy="718903"/>
          </a:xfrm>
          <a:prstGeom prst="straightConnector1">
            <a:avLst/>
          </a:prstGeom>
          <a:ln w="381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1" name="直線單箭頭接點 10">
            <a:extLst>
              <a:ext uri="{FF2B5EF4-FFF2-40B4-BE49-F238E27FC236}">
                <a16:creationId xmlns:a16="http://schemas.microsoft.com/office/drawing/2014/main" id="{19E9B82A-1F06-437E-9FD6-AC614AF8CE43}"/>
              </a:ext>
            </a:extLst>
          </p:cNvPr>
          <p:cNvCxnSpPr>
            <a:cxnSpLocks/>
          </p:cNvCxnSpPr>
          <p:nvPr/>
        </p:nvCxnSpPr>
        <p:spPr>
          <a:xfrm flipH="1" flipV="1">
            <a:off x="2305210" y="4917781"/>
            <a:ext cx="1368710" cy="2"/>
          </a:xfrm>
          <a:prstGeom prst="straightConnector1">
            <a:avLst/>
          </a:prstGeom>
          <a:ln w="381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4" name="文字方塊 13">
            <a:extLst>
              <a:ext uri="{FF2B5EF4-FFF2-40B4-BE49-F238E27FC236}">
                <a16:creationId xmlns:a16="http://schemas.microsoft.com/office/drawing/2014/main" id="{27FCD7BF-2864-4E3E-914B-806D15650025}"/>
              </a:ext>
            </a:extLst>
          </p:cNvPr>
          <p:cNvSpPr txBox="1"/>
          <p:nvPr/>
        </p:nvSpPr>
        <p:spPr>
          <a:xfrm>
            <a:off x="974696" y="4762537"/>
            <a:ext cx="1018227" cy="369332"/>
          </a:xfrm>
          <a:prstGeom prst="rect">
            <a:avLst/>
          </a:prstGeom>
          <a:noFill/>
        </p:spPr>
        <p:txBody>
          <a:bodyPr wrap="none" rtlCol="0">
            <a:spAutoFit/>
          </a:bodyPr>
          <a:lstStyle/>
          <a:p>
            <a:r>
              <a:rPr lang="en-US" altLang="zh-TW" dirty="0"/>
              <a:t>$70,000</a:t>
            </a:r>
            <a:endParaRPr lang="zh-TW" altLang="en-US" dirty="0"/>
          </a:p>
        </p:txBody>
      </p:sp>
      <p:cxnSp>
        <p:nvCxnSpPr>
          <p:cNvPr id="16" name="直線單箭頭接點 15">
            <a:extLst>
              <a:ext uri="{FF2B5EF4-FFF2-40B4-BE49-F238E27FC236}">
                <a16:creationId xmlns:a16="http://schemas.microsoft.com/office/drawing/2014/main" id="{01541D0C-0BE3-4E2E-89FA-1B7B18AC4026}"/>
              </a:ext>
            </a:extLst>
          </p:cNvPr>
          <p:cNvCxnSpPr>
            <a:cxnSpLocks/>
          </p:cNvCxnSpPr>
          <p:nvPr/>
        </p:nvCxnSpPr>
        <p:spPr>
          <a:xfrm flipV="1">
            <a:off x="8059271" y="3429000"/>
            <a:ext cx="0" cy="1976132"/>
          </a:xfrm>
          <a:prstGeom prst="straightConnector1">
            <a:avLst/>
          </a:prstGeom>
          <a:ln w="381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8" name="直線單箭頭接點 17">
            <a:extLst>
              <a:ext uri="{FF2B5EF4-FFF2-40B4-BE49-F238E27FC236}">
                <a16:creationId xmlns:a16="http://schemas.microsoft.com/office/drawing/2014/main" id="{7B4A8C13-2229-4B45-9DF2-4A2EF6A2B444}"/>
              </a:ext>
            </a:extLst>
          </p:cNvPr>
          <p:cNvCxnSpPr>
            <a:cxnSpLocks/>
          </p:cNvCxnSpPr>
          <p:nvPr/>
        </p:nvCxnSpPr>
        <p:spPr>
          <a:xfrm flipH="1">
            <a:off x="2305210" y="3352160"/>
            <a:ext cx="5562912" cy="0"/>
          </a:xfrm>
          <a:prstGeom prst="straightConnector1">
            <a:avLst/>
          </a:prstGeom>
          <a:ln w="381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0" name="文字方塊 19">
            <a:extLst>
              <a:ext uri="{FF2B5EF4-FFF2-40B4-BE49-F238E27FC236}">
                <a16:creationId xmlns:a16="http://schemas.microsoft.com/office/drawing/2014/main" id="{AE4FA526-8C71-4CC4-8E2D-B1B618B6CAAF}"/>
              </a:ext>
            </a:extLst>
          </p:cNvPr>
          <p:cNvSpPr txBox="1"/>
          <p:nvPr/>
        </p:nvSpPr>
        <p:spPr>
          <a:xfrm>
            <a:off x="774540" y="3167494"/>
            <a:ext cx="1146468" cy="369332"/>
          </a:xfrm>
          <a:prstGeom prst="rect">
            <a:avLst/>
          </a:prstGeom>
          <a:noFill/>
        </p:spPr>
        <p:txBody>
          <a:bodyPr wrap="none" rtlCol="0">
            <a:spAutoFit/>
          </a:bodyPr>
          <a:lstStyle/>
          <a:p>
            <a:r>
              <a:rPr lang="en-US" altLang="zh-TW" dirty="0"/>
              <a:t>$160,000</a:t>
            </a:r>
            <a:endParaRPr lang="zh-TW" altLang="en-US" dirty="0"/>
          </a:p>
        </p:txBody>
      </p:sp>
      <p:cxnSp>
        <p:nvCxnSpPr>
          <p:cNvPr id="21" name="直線單箭頭接點 20">
            <a:extLst>
              <a:ext uri="{FF2B5EF4-FFF2-40B4-BE49-F238E27FC236}">
                <a16:creationId xmlns:a16="http://schemas.microsoft.com/office/drawing/2014/main" id="{9EB1EB47-A772-4D90-94D1-FB721EFCE64D}"/>
              </a:ext>
            </a:extLst>
          </p:cNvPr>
          <p:cNvCxnSpPr>
            <a:cxnSpLocks/>
          </p:cNvCxnSpPr>
          <p:nvPr/>
        </p:nvCxnSpPr>
        <p:spPr>
          <a:xfrm flipV="1">
            <a:off x="5983301" y="4103274"/>
            <a:ext cx="0" cy="1483741"/>
          </a:xfrm>
          <a:prstGeom prst="straightConnector1">
            <a:avLst/>
          </a:prstGeom>
          <a:ln w="381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3" name="直線單箭頭接點 22">
            <a:extLst>
              <a:ext uri="{FF2B5EF4-FFF2-40B4-BE49-F238E27FC236}">
                <a16:creationId xmlns:a16="http://schemas.microsoft.com/office/drawing/2014/main" id="{4CBF946C-600F-4081-A5D6-9A8BD0EBE292}"/>
              </a:ext>
            </a:extLst>
          </p:cNvPr>
          <p:cNvCxnSpPr>
            <a:cxnSpLocks/>
          </p:cNvCxnSpPr>
          <p:nvPr/>
        </p:nvCxnSpPr>
        <p:spPr>
          <a:xfrm flipH="1">
            <a:off x="2261531" y="4095359"/>
            <a:ext cx="3570323" cy="35174"/>
          </a:xfrm>
          <a:prstGeom prst="straightConnector1">
            <a:avLst/>
          </a:prstGeom>
          <a:ln w="381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5" name="文字方塊 24">
            <a:extLst>
              <a:ext uri="{FF2B5EF4-FFF2-40B4-BE49-F238E27FC236}">
                <a16:creationId xmlns:a16="http://schemas.microsoft.com/office/drawing/2014/main" id="{6B5E1D63-76B9-4F35-94BA-AC96950108C9}"/>
              </a:ext>
            </a:extLst>
          </p:cNvPr>
          <p:cNvSpPr txBox="1"/>
          <p:nvPr/>
        </p:nvSpPr>
        <p:spPr>
          <a:xfrm>
            <a:off x="978207" y="3930798"/>
            <a:ext cx="877163" cy="369332"/>
          </a:xfrm>
          <a:prstGeom prst="rect">
            <a:avLst/>
          </a:prstGeom>
          <a:noFill/>
        </p:spPr>
        <p:txBody>
          <a:bodyPr wrap="none" rtlCol="0">
            <a:spAutoFit/>
          </a:bodyPr>
          <a:lstStyle/>
          <a:p>
            <a:r>
              <a:rPr lang="zh-TW" altLang="en-US" dirty="0"/>
              <a:t>？？？</a:t>
            </a:r>
          </a:p>
        </p:txBody>
      </p:sp>
      <p:sp>
        <p:nvSpPr>
          <p:cNvPr id="27" name="文字方塊 26">
            <a:extLst>
              <a:ext uri="{FF2B5EF4-FFF2-40B4-BE49-F238E27FC236}">
                <a16:creationId xmlns:a16="http://schemas.microsoft.com/office/drawing/2014/main" id="{2531BE56-1EF0-42F3-8227-C50557805F41}"/>
              </a:ext>
            </a:extLst>
          </p:cNvPr>
          <p:cNvSpPr txBox="1"/>
          <p:nvPr/>
        </p:nvSpPr>
        <p:spPr>
          <a:xfrm>
            <a:off x="5402476" y="5978506"/>
            <a:ext cx="1107996" cy="461665"/>
          </a:xfrm>
          <a:prstGeom prst="rect">
            <a:avLst/>
          </a:prstGeom>
          <a:noFill/>
        </p:spPr>
        <p:txBody>
          <a:bodyPr wrap="none" rtlCol="0">
            <a:spAutoFit/>
          </a:bodyPr>
          <a:lstStyle/>
          <a:p>
            <a:r>
              <a:rPr lang="zh-TW" altLang="en-US" sz="2400" b="1" dirty="0">
                <a:solidFill>
                  <a:srgbClr val="FF0000"/>
                </a:solidFill>
              </a:rPr>
              <a:t>？？？</a:t>
            </a:r>
          </a:p>
        </p:txBody>
      </p:sp>
      <p:cxnSp>
        <p:nvCxnSpPr>
          <p:cNvPr id="29" name="直線接點 28">
            <a:extLst>
              <a:ext uri="{FF2B5EF4-FFF2-40B4-BE49-F238E27FC236}">
                <a16:creationId xmlns:a16="http://schemas.microsoft.com/office/drawing/2014/main" id="{204D65F6-8540-4FAA-84AE-17FA2F4477A3}"/>
              </a:ext>
            </a:extLst>
          </p:cNvPr>
          <p:cNvCxnSpPr/>
          <p:nvPr/>
        </p:nvCxnSpPr>
        <p:spPr>
          <a:xfrm flipV="1">
            <a:off x="2397418" y="2783272"/>
            <a:ext cx="6708162" cy="2884148"/>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sp>
        <p:nvSpPr>
          <p:cNvPr id="30" name="文字方塊 29">
            <a:extLst>
              <a:ext uri="{FF2B5EF4-FFF2-40B4-BE49-F238E27FC236}">
                <a16:creationId xmlns:a16="http://schemas.microsoft.com/office/drawing/2014/main" id="{F7A69B7F-EC24-4FEB-99BC-AAECC6530F5F}"/>
              </a:ext>
            </a:extLst>
          </p:cNvPr>
          <p:cNvSpPr txBox="1"/>
          <p:nvPr/>
        </p:nvSpPr>
        <p:spPr>
          <a:xfrm>
            <a:off x="9320308" y="2177901"/>
            <a:ext cx="2659934" cy="659540"/>
          </a:xfrm>
          <a:prstGeom prst="rect">
            <a:avLst/>
          </a:prstGeom>
          <a:noFill/>
        </p:spPr>
        <p:txBody>
          <a:bodyPr wrap="square" rtlCol="0">
            <a:spAutoFit/>
          </a:bodyPr>
          <a:lstStyle/>
          <a:p>
            <a:pPr algn="ctr">
              <a:lnSpc>
                <a:spcPct val="150000"/>
              </a:lnSpc>
            </a:pPr>
            <a:r>
              <a:rPr lang="en-US" altLang="zh-TW" sz="2800" b="1" dirty="0">
                <a:latin typeface="微軟正黑體" panose="020B0604030504040204" pitchFamily="34" charset="-120"/>
                <a:ea typeface="微軟正黑體" panose="020B0604030504040204" pitchFamily="34" charset="-120"/>
              </a:rPr>
              <a:t>Find this line</a:t>
            </a:r>
            <a:endParaRPr lang="zh-TW" altLang="en-US" sz="6000" b="1" dirty="0">
              <a:latin typeface="微軟正黑體" panose="020B0604030504040204" pitchFamily="34" charset="-120"/>
              <a:ea typeface="微軟正黑體" panose="020B0604030504040204" pitchFamily="34" charset="-120"/>
            </a:endParaRPr>
          </a:p>
        </p:txBody>
      </p:sp>
      <p:grpSp>
        <p:nvGrpSpPr>
          <p:cNvPr id="54" name="群組 53">
            <a:extLst>
              <a:ext uri="{FF2B5EF4-FFF2-40B4-BE49-F238E27FC236}">
                <a16:creationId xmlns:a16="http://schemas.microsoft.com/office/drawing/2014/main" id="{838A9019-65A4-4208-A964-ABCBC81BA17B}"/>
              </a:ext>
            </a:extLst>
          </p:cNvPr>
          <p:cNvGrpSpPr/>
          <p:nvPr/>
        </p:nvGrpSpPr>
        <p:grpSpPr>
          <a:xfrm>
            <a:off x="2912249" y="1130425"/>
            <a:ext cx="5578608" cy="4156190"/>
            <a:chOff x="2912249" y="1130425"/>
            <a:chExt cx="5578608" cy="4156190"/>
          </a:xfrm>
        </p:grpSpPr>
        <p:cxnSp>
          <p:nvCxnSpPr>
            <p:cNvPr id="32" name="直線單箭頭接點 31">
              <a:extLst>
                <a:ext uri="{FF2B5EF4-FFF2-40B4-BE49-F238E27FC236}">
                  <a16:creationId xmlns:a16="http://schemas.microsoft.com/office/drawing/2014/main" id="{D1CC2129-2EC3-4E22-86F7-97CF7C7353FE}"/>
                </a:ext>
              </a:extLst>
            </p:cNvPr>
            <p:cNvCxnSpPr/>
            <p:nvPr/>
          </p:nvCxnSpPr>
          <p:spPr>
            <a:xfrm flipH="1">
              <a:off x="2912249" y="1130425"/>
              <a:ext cx="4364531" cy="4156190"/>
            </a:xfrm>
            <a:prstGeom prst="straightConnector1">
              <a:avLst/>
            </a:prstGeom>
            <a:ln w="57150">
              <a:solidFill>
                <a:srgbClr val="FFFFFF"/>
              </a:solidFill>
              <a:tailEnd type="triangle"/>
            </a:ln>
          </p:spPr>
          <p:style>
            <a:lnRef idx="1">
              <a:schemeClr val="accent2"/>
            </a:lnRef>
            <a:fillRef idx="0">
              <a:schemeClr val="accent2"/>
            </a:fillRef>
            <a:effectRef idx="0">
              <a:schemeClr val="accent2"/>
            </a:effectRef>
            <a:fontRef idx="minor">
              <a:schemeClr val="tx1"/>
            </a:fontRef>
          </p:style>
        </p:cxnSp>
        <p:cxnSp>
          <p:nvCxnSpPr>
            <p:cNvPr id="33" name="直線單箭頭接點 32">
              <a:extLst>
                <a:ext uri="{FF2B5EF4-FFF2-40B4-BE49-F238E27FC236}">
                  <a16:creationId xmlns:a16="http://schemas.microsoft.com/office/drawing/2014/main" id="{F6BDD013-17F6-480D-A052-AC0FFECF4183}"/>
                </a:ext>
              </a:extLst>
            </p:cNvPr>
            <p:cNvCxnSpPr>
              <a:cxnSpLocks/>
            </p:cNvCxnSpPr>
            <p:nvPr/>
          </p:nvCxnSpPr>
          <p:spPr>
            <a:xfrm flipH="1">
              <a:off x="3888121" y="1130425"/>
              <a:ext cx="3388659" cy="3687464"/>
            </a:xfrm>
            <a:prstGeom prst="straightConnector1">
              <a:avLst/>
            </a:prstGeom>
            <a:ln w="57150">
              <a:solidFill>
                <a:srgbClr val="FFFFFF"/>
              </a:solidFill>
              <a:tailEnd type="triangle"/>
            </a:ln>
          </p:spPr>
          <p:style>
            <a:lnRef idx="1">
              <a:schemeClr val="accent2"/>
            </a:lnRef>
            <a:fillRef idx="0">
              <a:schemeClr val="accent2"/>
            </a:fillRef>
            <a:effectRef idx="0">
              <a:schemeClr val="accent2"/>
            </a:effectRef>
            <a:fontRef idx="minor">
              <a:schemeClr val="tx1"/>
            </a:fontRef>
          </p:style>
        </p:cxnSp>
        <p:cxnSp>
          <p:nvCxnSpPr>
            <p:cNvPr id="36" name="直線單箭頭接點 35">
              <a:extLst>
                <a:ext uri="{FF2B5EF4-FFF2-40B4-BE49-F238E27FC236}">
                  <a16:creationId xmlns:a16="http://schemas.microsoft.com/office/drawing/2014/main" id="{A9E73C92-5127-47F6-8E1A-3C05D13805FF}"/>
                </a:ext>
              </a:extLst>
            </p:cNvPr>
            <p:cNvCxnSpPr>
              <a:cxnSpLocks/>
            </p:cNvCxnSpPr>
            <p:nvPr/>
          </p:nvCxnSpPr>
          <p:spPr>
            <a:xfrm flipH="1">
              <a:off x="4879361" y="1130425"/>
              <a:ext cx="2397419" cy="3510731"/>
            </a:xfrm>
            <a:prstGeom prst="straightConnector1">
              <a:avLst/>
            </a:prstGeom>
            <a:ln w="57150">
              <a:solidFill>
                <a:srgbClr val="FFFFFF"/>
              </a:solidFill>
              <a:tailEnd type="triangle"/>
            </a:ln>
          </p:spPr>
          <p:style>
            <a:lnRef idx="1">
              <a:schemeClr val="accent2"/>
            </a:lnRef>
            <a:fillRef idx="0">
              <a:schemeClr val="accent2"/>
            </a:fillRef>
            <a:effectRef idx="0">
              <a:schemeClr val="accent2"/>
            </a:effectRef>
            <a:fontRef idx="minor">
              <a:schemeClr val="tx1"/>
            </a:fontRef>
          </p:style>
        </p:cxnSp>
        <p:cxnSp>
          <p:nvCxnSpPr>
            <p:cNvPr id="39" name="直線單箭頭接點 38">
              <a:extLst>
                <a:ext uri="{FF2B5EF4-FFF2-40B4-BE49-F238E27FC236}">
                  <a16:creationId xmlns:a16="http://schemas.microsoft.com/office/drawing/2014/main" id="{B42C5DAF-3128-4AE7-BC95-598E81E14CEA}"/>
                </a:ext>
              </a:extLst>
            </p:cNvPr>
            <p:cNvCxnSpPr>
              <a:cxnSpLocks/>
            </p:cNvCxnSpPr>
            <p:nvPr/>
          </p:nvCxnSpPr>
          <p:spPr>
            <a:xfrm flipH="1">
              <a:off x="5471033" y="1130425"/>
              <a:ext cx="1805747" cy="3111162"/>
            </a:xfrm>
            <a:prstGeom prst="straightConnector1">
              <a:avLst/>
            </a:prstGeom>
            <a:ln w="57150">
              <a:solidFill>
                <a:srgbClr val="FFFFFF"/>
              </a:solidFill>
              <a:tailEnd type="triangle"/>
            </a:ln>
          </p:spPr>
          <p:style>
            <a:lnRef idx="1">
              <a:schemeClr val="accent2"/>
            </a:lnRef>
            <a:fillRef idx="0">
              <a:schemeClr val="accent2"/>
            </a:fillRef>
            <a:effectRef idx="0">
              <a:schemeClr val="accent2"/>
            </a:effectRef>
            <a:fontRef idx="minor">
              <a:schemeClr val="tx1"/>
            </a:fontRef>
          </p:style>
        </p:cxnSp>
        <p:cxnSp>
          <p:nvCxnSpPr>
            <p:cNvPr id="42" name="直線單箭頭接點 41">
              <a:extLst>
                <a:ext uri="{FF2B5EF4-FFF2-40B4-BE49-F238E27FC236}">
                  <a16:creationId xmlns:a16="http://schemas.microsoft.com/office/drawing/2014/main" id="{9E064C4A-0AC9-4407-99CB-2D82BF7603E5}"/>
                </a:ext>
              </a:extLst>
            </p:cNvPr>
            <p:cNvCxnSpPr>
              <a:cxnSpLocks/>
            </p:cNvCxnSpPr>
            <p:nvPr/>
          </p:nvCxnSpPr>
          <p:spPr>
            <a:xfrm flipH="1">
              <a:off x="6510472" y="1130425"/>
              <a:ext cx="766308" cy="2573279"/>
            </a:xfrm>
            <a:prstGeom prst="straightConnector1">
              <a:avLst/>
            </a:prstGeom>
            <a:ln w="57150">
              <a:solidFill>
                <a:srgbClr val="FFFFFF"/>
              </a:solidFill>
              <a:tailEnd type="triangle"/>
            </a:ln>
          </p:spPr>
          <p:style>
            <a:lnRef idx="1">
              <a:schemeClr val="accent2"/>
            </a:lnRef>
            <a:fillRef idx="0">
              <a:schemeClr val="accent2"/>
            </a:fillRef>
            <a:effectRef idx="0">
              <a:schemeClr val="accent2"/>
            </a:effectRef>
            <a:fontRef idx="minor">
              <a:schemeClr val="tx1"/>
            </a:fontRef>
          </p:style>
        </p:cxnSp>
        <p:cxnSp>
          <p:nvCxnSpPr>
            <p:cNvPr id="45" name="直線單箭頭接點 44">
              <a:extLst>
                <a:ext uri="{FF2B5EF4-FFF2-40B4-BE49-F238E27FC236}">
                  <a16:creationId xmlns:a16="http://schemas.microsoft.com/office/drawing/2014/main" id="{FF2B126D-9D97-4868-832F-BED09F9AFF6F}"/>
                </a:ext>
              </a:extLst>
            </p:cNvPr>
            <p:cNvCxnSpPr>
              <a:cxnSpLocks/>
            </p:cNvCxnSpPr>
            <p:nvPr/>
          </p:nvCxnSpPr>
          <p:spPr>
            <a:xfrm flipH="1">
              <a:off x="7023207" y="1130425"/>
              <a:ext cx="253573" cy="2406401"/>
            </a:xfrm>
            <a:prstGeom prst="straightConnector1">
              <a:avLst/>
            </a:prstGeom>
            <a:ln w="57150">
              <a:solidFill>
                <a:srgbClr val="FFFFFF"/>
              </a:solidFill>
              <a:tailEnd type="triangle"/>
            </a:ln>
          </p:spPr>
          <p:style>
            <a:lnRef idx="1">
              <a:schemeClr val="accent2"/>
            </a:lnRef>
            <a:fillRef idx="0">
              <a:schemeClr val="accent2"/>
            </a:fillRef>
            <a:effectRef idx="0">
              <a:schemeClr val="accent2"/>
            </a:effectRef>
            <a:fontRef idx="minor">
              <a:schemeClr val="tx1"/>
            </a:fontRef>
          </p:style>
        </p:cxnSp>
        <p:cxnSp>
          <p:nvCxnSpPr>
            <p:cNvPr id="48" name="直線單箭頭接點 47">
              <a:extLst>
                <a:ext uri="{FF2B5EF4-FFF2-40B4-BE49-F238E27FC236}">
                  <a16:creationId xmlns:a16="http://schemas.microsoft.com/office/drawing/2014/main" id="{9C424E2F-381F-4781-931D-2831EC80DFD1}"/>
                </a:ext>
              </a:extLst>
            </p:cNvPr>
            <p:cNvCxnSpPr>
              <a:cxnSpLocks/>
            </p:cNvCxnSpPr>
            <p:nvPr/>
          </p:nvCxnSpPr>
          <p:spPr>
            <a:xfrm>
              <a:off x="7276780" y="1130425"/>
              <a:ext cx="782491" cy="2221735"/>
            </a:xfrm>
            <a:prstGeom prst="straightConnector1">
              <a:avLst/>
            </a:prstGeom>
            <a:ln w="57150">
              <a:solidFill>
                <a:srgbClr val="FFFFFF"/>
              </a:solidFill>
              <a:tailEnd type="triangle"/>
            </a:ln>
          </p:spPr>
          <p:style>
            <a:lnRef idx="1">
              <a:schemeClr val="accent2"/>
            </a:lnRef>
            <a:fillRef idx="0">
              <a:schemeClr val="accent2"/>
            </a:fillRef>
            <a:effectRef idx="0">
              <a:schemeClr val="accent2"/>
            </a:effectRef>
            <a:fontRef idx="minor">
              <a:schemeClr val="tx1"/>
            </a:fontRef>
          </p:style>
        </p:cxnSp>
        <p:cxnSp>
          <p:nvCxnSpPr>
            <p:cNvPr id="51" name="直線單箭頭接點 50">
              <a:extLst>
                <a:ext uri="{FF2B5EF4-FFF2-40B4-BE49-F238E27FC236}">
                  <a16:creationId xmlns:a16="http://schemas.microsoft.com/office/drawing/2014/main" id="{2EF424AD-1C78-4927-A9A4-5773744616A0}"/>
                </a:ext>
              </a:extLst>
            </p:cNvPr>
            <p:cNvCxnSpPr>
              <a:cxnSpLocks/>
            </p:cNvCxnSpPr>
            <p:nvPr/>
          </p:nvCxnSpPr>
          <p:spPr>
            <a:xfrm>
              <a:off x="7276780" y="1130425"/>
              <a:ext cx="1214077" cy="1652847"/>
            </a:xfrm>
            <a:prstGeom prst="straightConnector1">
              <a:avLst/>
            </a:prstGeom>
            <a:ln w="57150">
              <a:solidFill>
                <a:srgbClr val="FFFFFF"/>
              </a:solidFill>
              <a:tailEnd type="triangle"/>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307822024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up)">
                                      <p:cBhvr>
                                        <p:cTn id="11" dur="500"/>
                                        <p:tgtEl>
                                          <p:spTgt spid="5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54"/>
                                        </p:tgtEl>
                                      </p:cBhvr>
                                    </p:animEffect>
                                    <p:set>
                                      <p:cBhvr>
                                        <p:cTn id="16" dur="1" fill="hold">
                                          <p:stCondLst>
                                            <p:cond delay="499"/>
                                          </p:stCondLst>
                                        </p:cTn>
                                        <p:tgtEl>
                                          <p:spTgt spid="54"/>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down)">
                                      <p:cBhvr>
                                        <p:cTn id="21" dur="500"/>
                                        <p:tgtEl>
                                          <p:spTgt spid="10"/>
                                        </p:tgtEl>
                                      </p:cBhvr>
                                    </p:animEffect>
                                  </p:childTnLst>
                                </p:cTn>
                              </p:par>
                            </p:childTnLst>
                          </p:cTn>
                        </p:par>
                        <p:par>
                          <p:cTn id="22" fill="hold">
                            <p:stCondLst>
                              <p:cond delay="500"/>
                            </p:stCondLst>
                            <p:childTnLst>
                              <p:par>
                                <p:cTn id="23" presetID="22" presetClass="entr" presetSubtype="2"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right)">
                                      <p:cBhvr>
                                        <p:cTn id="25" dur="500"/>
                                        <p:tgtEl>
                                          <p:spTgt spid="11"/>
                                        </p:tgtEl>
                                      </p:cBhvr>
                                    </p:animEffect>
                                  </p:childTnLst>
                                </p:cTn>
                              </p:par>
                            </p:childTnLst>
                          </p:cTn>
                        </p:par>
                        <p:par>
                          <p:cTn id="26" fill="hold">
                            <p:stCondLst>
                              <p:cond delay="1000"/>
                            </p:stCondLst>
                            <p:childTnLst>
                              <p:par>
                                <p:cTn id="27" presetID="1"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down)">
                                      <p:cBhvr>
                                        <p:cTn id="33" dur="500"/>
                                        <p:tgtEl>
                                          <p:spTgt spid="16"/>
                                        </p:tgtEl>
                                      </p:cBhvr>
                                    </p:animEffect>
                                  </p:childTnLst>
                                </p:cTn>
                              </p:par>
                            </p:childTnLst>
                          </p:cTn>
                        </p:par>
                        <p:par>
                          <p:cTn id="34" fill="hold">
                            <p:stCondLst>
                              <p:cond delay="500"/>
                            </p:stCondLst>
                            <p:childTnLst>
                              <p:par>
                                <p:cTn id="35" presetID="22" presetClass="entr" presetSubtype="2" fill="hold" nodeType="after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right)">
                                      <p:cBhvr>
                                        <p:cTn id="37" dur="500"/>
                                        <p:tgtEl>
                                          <p:spTgt spid="18"/>
                                        </p:tgtEl>
                                      </p:cBhvr>
                                    </p:animEffect>
                                  </p:childTnLst>
                                </p:cTn>
                              </p:par>
                            </p:childTnLst>
                          </p:cTn>
                        </p:par>
                        <p:par>
                          <p:cTn id="38" fill="hold">
                            <p:stCondLst>
                              <p:cond delay="1000"/>
                            </p:stCondLst>
                            <p:childTnLst>
                              <p:par>
                                <p:cTn id="39" presetID="1" presetClass="entr" presetSubtype="0" fill="hold" grpId="0" nodeType="after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par>
                          <p:cTn id="41" fill="hold">
                            <p:stCondLst>
                              <p:cond delay="1000"/>
                            </p:stCondLst>
                            <p:childTnLst>
                              <p:par>
                                <p:cTn id="42" presetID="1" presetClass="entr" presetSubtype="0" fill="hold" grpId="0" nodeType="afterEffect">
                                  <p:stCondLst>
                                    <p:cond delay="0"/>
                                  </p:stCondLst>
                                  <p:childTnLst>
                                    <p:set>
                                      <p:cBhvr>
                                        <p:cTn id="43" dur="1" fill="hold">
                                          <p:stCondLst>
                                            <p:cond delay="0"/>
                                          </p:stCondLst>
                                        </p:cTn>
                                        <p:tgtEl>
                                          <p:spTgt spid="27"/>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30"/>
                                        </p:tgtEl>
                                        <p:attrNameLst>
                                          <p:attrName>style.visibility</p:attrName>
                                        </p:attrNameLst>
                                      </p:cBhvr>
                                      <p:to>
                                        <p:strVal val="visible"/>
                                      </p:to>
                                    </p:set>
                                  </p:childTnLst>
                                </p:cTn>
                              </p:par>
                            </p:childTnLst>
                          </p:cTn>
                        </p:par>
                        <p:par>
                          <p:cTn id="48" fill="hold">
                            <p:stCondLst>
                              <p:cond delay="0"/>
                            </p:stCondLst>
                            <p:childTnLst>
                              <p:par>
                                <p:cTn id="49" presetID="22" presetClass="entr" presetSubtype="4" fill="hold" nodeType="after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wipe(down)">
                                      <p:cBhvr>
                                        <p:cTn id="51" dur="500"/>
                                        <p:tgtEl>
                                          <p:spTgt spid="29"/>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nodeType="click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wipe(down)">
                                      <p:cBhvr>
                                        <p:cTn id="56" dur="500"/>
                                        <p:tgtEl>
                                          <p:spTgt spid="21"/>
                                        </p:tgtEl>
                                      </p:cBhvr>
                                    </p:animEffect>
                                  </p:childTnLst>
                                </p:cTn>
                              </p:par>
                            </p:childTnLst>
                          </p:cTn>
                        </p:par>
                        <p:par>
                          <p:cTn id="57" fill="hold">
                            <p:stCondLst>
                              <p:cond delay="500"/>
                            </p:stCondLst>
                            <p:childTnLst>
                              <p:par>
                                <p:cTn id="58" presetID="22" presetClass="entr" presetSubtype="2" fill="hold" nodeType="after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wipe(right)">
                                      <p:cBhvr>
                                        <p:cTn id="60" dur="500"/>
                                        <p:tgtEl>
                                          <p:spTgt spid="23"/>
                                        </p:tgtEl>
                                      </p:cBhvr>
                                    </p:animEffect>
                                  </p:childTnLst>
                                </p:cTn>
                              </p:par>
                            </p:childTnLst>
                          </p:cTn>
                        </p:par>
                        <p:par>
                          <p:cTn id="61" fill="hold">
                            <p:stCondLst>
                              <p:cond delay="1000"/>
                            </p:stCondLst>
                            <p:childTnLst>
                              <p:par>
                                <p:cTn id="62" presetID="1" presetClass="entr" presetSubtype="0" fill="hold" grpId="0" nodeType="afterEffect">
                                  <p:stCondLst>
                                    <p:cond delay="0"/>
                                  </p:stCondLst>
                                  <p:childTnLst>
                                    <p:set>
                                      <p:cBhvr>
                                        <p:cTn id="63"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4" grpId="0"/>
      <p:bldP spid="20" grpId="0"/>
      <p:bldP spid="25" grpId="0"/>
      <p:bldP spid="27" grpId="0"/>
      <p:bldP spid="30"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614124" y="1460982"/>
            <a:ext cx="11129857" cy="4832092"/>
          </a:xfrm>
          <a:prstGeom prst="rect">
            <a:avLst/>
          </a:prstGeom>
          <a:noFill/>
        </p:spPr>
        <p:txBody>
          <a:bodyPr wrap="square" rtlCol="0">
            <a:spAutoFit/>
          </a:bodyPr>
          <a:lstStyle/>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Pooling is the process of simplifying the feature map, typically using the method of Max Pooling.</a:t>
            </a: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This smaller feature map still retains the original features.</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857251" y="277149"/>
            <a:ext cx="10477498" cy="943628"/>
          </a:xfrm>
        </p:spPr>
        <p:txBody>
          <a:bodyPr vert="horz" lIns="91440" tIns="45720" rIns="91440" bIns="45720" rtlCol="0" anchor="b">
            <a:normAutofit/>
          </a:bodyPr>
          <a:lstStyle/>
          <a:p>
            <a:pPr fontAlgn="base"/>
            <a:r>
              <a:rPr lang="en-US" altLang="zh-TW" dirty="0"/>
              <a:t> pooling</a:t>
            </a:r>
          </a:p>
        </p:txBody>
      </p:sp>
      <p:graphicFrame>
        <p:nvGraphicFramePr>
          <p:cNvPr id="6" name="表格 5">
            <a:extLst>
              <a:ext uri="{FF2B5EF4-FFF2-40B4-BE49-F238E27FC236}">
                <a16:creationId xmlns:a16="http://schemas.microsoft.com/office/drawing/2014/main" id="{014088C4-4C80-44A2-9FA0-89CE3F26A1A7}"/>
              </a:ext>
            </a:extLst>
          </p:cNvPr>
          <p:cNvGraphicFramePr>
            <a:graphicFrameLocks noGrp="1"/>
          </p:cNvGraphicFramePr>
          <p:nvPr>
            <p:extLst>
              <p:ext uri="{D42A27DB-BD31-4B8C-83A1-F6EECF244321}">
                <p14:modId xmlns:p14="http://schemas.microsoft.com/office/powerpoint/2010/main" val="3535821287"/>
              </p:ext>
            </p:extLst>
          </p:nvPr>
        </p:nvGraphicFramePr>
        <p:xfrm>
          <a:off x="1690518" y="2912763"/>
          <a:ext cx="2225965" cy="1911925"/>
        </p:xfrm>
        <a:graphic>
          <a:graphicData uri="http://schemas.openxmlformats.org/drawingml/2006/table">
            <a:tbl>
              <a:tblPr firstRow="1" bandRow="1">
                <a:tableStyleId>{5940675A-B579-460E-94D1-54222C63F5DA}</a:tableStyleId>
              </a:tblPr>
              <a:tblGrid>
                <a:gridCol w="445193">
                  <a:extLst>
                    <a:ext uri="{9D8B030D-6E8A-4147-A177-3AD203B41FA5}">
                      <a16:colId xmlns:a16="http://schemas.microsoft.com/office/drawing/2014/main" val="613034204"/>
                    </a:ext>
                  </a:extLst>
                </a:gridCol>
                <a:gridCol w="445193">
                  <a:extLst>
                    <a:ext uri="{9D8B030D-6E8A-4147-A177-3AD203B41FA5}">
                      <a16:colId xmlns:a16="http://schemas.microsoft.com/office/drawing/2014/main" val="2104305774"/>
                    </a:ext>
                  </a:extLst>
                </a:gridCol>
                <a:gridCol w="445193">
                  <a:extLst>
                    <a:ext uri="{9D8B030D-6E8A-4147-A177-3AD203B41FA5}">
                      <a16:colId xmlns:a16="http://schemas.microsoft.com/office/drawing/2014/main" val="102704949"/>
                    </a:ext>
                  </a:extLst>
                </a:gridCol>
                <a:gridCol w="445193">
                  <a:extLst>
                    <a:ext uri="{9D8B030D-6E8A-4147-A177-3AD203B41FA5}">
                      <a16:colId xmlns:a16="http://schemas.microsoft.com/office/drawing/2014/main" val="2348276936"/>
                    </a:ext>
                  </a:extLst>
                </a:gridCol>
                <a:gridCol w="445193">
                  <a:extLst>
                    <a:ext uri="{9D8B030D-6E8A-4147-A177-3AD203B41FA5}">
                      <a16:colId xmlns:a16="http://schemas.microsoft.com/office/drawing/2014/main" val="2252362275"/>
                    </a:ext>
                  </a:extLst>
                </a:gridCol>
              </a:tblGrid>
              <a:tr h="382385">
                <a:tc>
                  <a:txBody>
                    <a:bodyPr/>
                    <a:lstStyle/>
                    <a:p>
                      <a:pPr algn="ctr"/>
                      <a:r>
                        <a:rPr lang="en-US" altLang="zh-TW" b="1" dirty="0"/>
                        <a:t>2</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extLst>
                  <a:ext uri="{0D108BD9-81ED-4DB2-BD59-A6C34878D82A}">
                    <a16:rowId xmlns:a16="http://schemas.microsoft.com/office/drawing/2014/main" val="4042866255"/>
                  </a:ext>
                </a:extLst>
              </a:tr>
              <a:tr h="382385">
                <a:tc>
                  <a:txBody>
                    <a:bodyPr/>
                    <a:lstStyle/>
                    <a:p>
                      <a:pPr algn="ctr"/>
                      <a:r>
                        <a:rPr lang="en-US" altLang="zh-TW" b="1" dirty="0"/>
                        <a:t>0</a:t>
                      </a:r>
                      <a:endParaRPr lang="zh-TW" altLang="en-US" b="1" dirty="0"/>
                    </a:p>
                  </a:txBody>
                  <a:tcPr/>
                </a:tc>
                <a:tc>
                  <a:txBody>
                    <a:bodyPr/>
                    <a:lstStyle/>
                    <a:p>
                      <a:pPr algn="ctr"/>
                      <a:r>
                        <a:rPr lang="en-US" altLang="zh-TW" b="1" dirty="0"/>
                        <a:t>3</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extLst>
                  <a:ext uri="{0D108BD9-81ED-4DB2-BD59-A6C34878D82A}">
                    <a16:rowId xmlns:a16="http://schemas.microsoft.com/office/drawing/2014/main" val="4000818123"/>
                  </a:ext>
                </a:extLst>
              </a:tr>
              <a:tr h="382385">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3</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extLst>
                  <a:ext uri="{0D108BD9-81ED-4DB2-BD59-A6C34878D82A}">
                    <a16:rowId xmlns:a16="http://schemas.microsoft.com/office/drawing/2014/main" val="1819121378"/>
                  </a:ext>
                </a:extLst>
              </a:tr>
              <a:tr h="382385">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3</a:t>
                      </a:r>
                      <a:endParaRPr lang="zh-TW" altLang="en-US" b="1" dirty="0"/>
                    </a:p>
                  </a:txBody>
                  <a:tcPr/>
                </a:tc>
                <a:tc>
                  <a:txBody>
                    <a:bodyPr/>
                    <a:lstStyle/>
                    <a:p>
                      <a:pPr algn="ctr"/>
                      <a:r>
                        <a:rPr lang="en-US" altLang="zh-TW" b="1" dirty="0"/>
                        <a:t>0</a:t>
                      </a:r>
                      <a:endParaRPr lang="zh-TW" altLang="en-US" b="1" dirty="0"/>
                    </a:p>
                  </a:txBody>
                  <a:tcPr/>
                </a:tc>
                <a:extLst>
                  <a:ext uri="{0D108BD9-81ED-4DB2-BD59-A6C34878D82A}">
                    <a16:rowId xmlns:a16="http://schemas.microsoft.com/office/drawing/2014/main" val="3060222019"/>
                  </a:ext>
                </a:extLst>
              </a:tr>
              <a:tr h="382385">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1</a:t>
                      </a:r>
                      <a:endParaRPr lang="zh-TW" altLang="en-US" b="1" dirty="0"/>
                    </a:p>
                  </a:txBody>
                  <a:tcPr/>
                </a:tc>
                <a:tc>
                  <a:txBody>
                    <a:bodyPr/>
                    <a:lstStyle/>
                    <a:p>
                      <a:pPr algn="ctr"/>
                      <a:r>
                        <a:rPr lang="en-US" altLang="zh-TW" b="1" dirty="0"/>
                        <a:t>0</a:t>
                      </a:r>
                      <a:endParaRPr lang="zh-TW" altLang="en-US" b="1" dirty="0"/>
                    </a:p>
                  </a:txBody>
                  <a:tcPr/>
                </a:tc>
                <a:tc>
                  <a:txBody>
                    <a:bodyPr/>
                    <a:lstStyle/>
                    <a:p>
                      <a:pPr algn="ctr"/>
                      <a:r>
                        <a:rPr lang="en-US" altLang="zh-TW" b="1" dirty="0"/>
                        <a:t>2</a:t>
                      </a:r>
                      <a:endParaRPr lang="zh-TW" altLang="en-US" b="1" dirty="0"/>
                    </a:p>
                  </a:txBody>
                  <a:tcPr/>
                </a:tc>
                <a:extLst>
                  <a:ext uri="{0D108BD9-81ED-4DB2-BD59-A6C34878D82A}">
                    <a16:rowId xmlns:a16="http://schemas.microsoft.com/office/drawing/2014/main" val="1874004481"/>
                  </a:ext>
                </a:extLst>
              </a:tr>
            </a:tbl>
          </a:graphicData>
        </a:graphic>
      </p:graphicFrame>
      <p:pic>
        <p:nvPicPr>
          <p:cNvPr id="7" name="圖片 6">
            <a:extLst>
              <a:ext uri="{FF2B5EF4-FFF2-40B4-BE49-F238E27FC236}">
                <a16:creationId xmlns:a16="http://schemas.microsoft.com/office/drawing/2014/main" id="{3473FF7F-393D-48DB-83EF-E2D2929FC01C}"/>
              </a:ext>
            </a:extLst>
          </p:cNvPr>
          <p:cNvPicPr>
            <a:picLocks noChangeAspect="1"/>
          </p:cNvPicPr>
          <p:nvPr/>
        </p:nvPicPr>
        <p:blipFill>
          <a:blip r:embed="rId3"/>
          <a:stretch>
            <a:fillRect/>
          </a:stretch>
        </p:blipFill>
        <p:spPr>
          <a:xfrm>
            <a:off x="5239130" y="2912762"/>
            <a:ext cx="4514610" cy="1911925"/>
          </a:xfrm>
          <a:prstGeom prst="rect">
            <a:avLst/>
          </a:prstGeom>
        </p:spPr>
      </p:pic>
      <p:sp>
        <p:nvSpPr>
          <p:cNvPr id="8" name="矩形: 圓角 7">
            <a:extLst>
              <a:ext uri="{FF2B5EF4-FFF2-40B4-BE49-F238E27FC236}">
                <a16:creationId xmlns:a16="http://schemas.microsoft.com/office/drawing/2014/main" id="{B7092684-A453-443C-BF61-5B56C11392BD}"/>
              </a:ext>
            </a:extLst>
          </p:cNvPr>
          <p:cNvSpPr/>
          <p:nvPr/>
        </p:nvSpPr>
        <p:spPr>
          <a:xfrm>
            <a:off x="1690518" y="2912763"/>
            <a:ext cx="881765" cy="72823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圓角 8">
            <a:extLst>
              <a:ext uri="{FF2B5EF4-FFF2-40B4-BE49-F238E27FC236}">
                <a16:creationId xmlns:a16="http://schemas.microsoft.com/office/drawing/2014/main" id="{E0C2FECB-855D-49CB-BEF5-0DA26296A375}"/>
              </a:ext>
            </a:extLst>
          </p:cNvPr>
          <p:cNvSpPr/>
          <p:nvPr/>
        </p:nvSpPr>
        <p:spPr>
          <a:xfrm>
            <a:off x="2572283" y="2912763"/>
            <a:ext cx="881765" cy="72823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圓角 9">
            <a:extLst>
              <a:ext uri="{FF2B5EF4-FFF2-40B4-BE49-F238E27FC236}">
                <a16:creationId xmlns:a16="http://schemas.microsoft.com/office/drawing/2014/main" id="{C05D8D01-FE87-4B09-9321-057C5F569106}"/>
              </a:ext>
            </a:extLst>
          </p:cNvPr>
          <p:cNvSpPr/>
          <p:nvPr/>
        </p:nvSpPr>
        <p:spPr>
          <a:xfrm>
            <a:off x="3475600" y="2937522"/>
            <a:ext cx="881765" cy="72823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矩形 20">
            <a:extLst>
              <a:ext uri="{FF2B5EF4-FFF2-40B4-BE49-F238E27FC236}">
                <a16:creationId xmlns:a16="http://schemas.microsoft.com/office/drawing/2014/main" id="{215014F0-FB74-41E0-950D-8C6E49ED41FA}"/>
              </a:ext>
            </a:extLst>
          </p:cNvPr>
          <p:cNvSpPr/>
          <p:nvPr/>
        </p:nvSpPr>
        <p:spPr>
          <a:xfrm>
            <a:off x="1895599" y="2937522"/>
            <a:ext cx="471604" cy="707886"/>
          </a:xfrm>
          <a:prstGeom prst="rect">
            <a:avLst/>
          </a:prstGeom>
        </p:spPr>
        <p:txBody>
          <a:bodyPr wrap="none">
            <a:spAutoFit/>
          </a:bodyPr>
          <a:lstStyle/>
          <a:p>
            <a:pPr algn="ctr"/>
            <a:r>
              <a:rPr lang="en-US" altLang="zh-TW" sz="4000" b="1" dirty="0">
                <a:solidFill>
                  <a:srgbClr val="FF0000"/>
                </a:solidFill>
              </a:rPr>
              <a:t>3</a:t>
            </a:r>
            <a:endParaRPr lang="zh-TW" altLang="en-US" sz="4000" b="1" dirty="0">
              <a:solidFill>
                <a:srgbClr val="FF0000"/>
              </a:solidFill>
            </a:endParaRPr>
          </a:p>
        </p:txBody>
      </p:sp>
      <p:sp>
        <p:nvSpPr>
          <p:cNvPr id="22" name="矩形 21">
            <a:extLst>
              <a:ext uri="{FF2B5EF4-FFF2-40B4-BE49-F238E27FC236}">
                <a16:creationId xmlns:a16="http://schemas.microsoft.com/office/drawing/2014/main" id="{0048E4E0-5633-4017-9A44-6E3729916919}"/>
              </a:ext>
            </a:extLst>
          </p:cNvPr>
          <p:cNvSpPr/>
          <p:nvPr/>
        </p:nvSpPr>
        <p:spPr>
          <a:xfrm>
            <a:off x="2788140" y="2947694"/>
            <a:ext cx="471604" cy="707886"/>
          </a:xfrm>
          <a:prstGeom prst="rect">
            <a:avLst/>
          </a:prstGeom>
        </p:spPr>
        <p:txBody>
          <a:bodyPr wrap="none">
            <a:spAutoFit/>
          </a:bodyPr>
          <a:lstStyle/>
          <a:p>
            <a:pPr algn="ctr"/>
            <a:r>
              <a:rPr lang="en-US" altLang="zh-TW" sz="4000" b="1" dirty="0">
                <a:solidFill>
                  <a:srgbClr val="FF0000"/>
                </a:solidFill>
              </a:rPr>
              <a:t>1</a:t>
            </a:r>
            <a:endParaRPr lang="zh-TW" altLang="en-US" sz="4000" b="1" dirty="0">
              <a:solidFill>
                <a:srgbClr val="FF0000"/>
              </a:solidFill>
            </a:endParaRPr>
          </a:p>
        </p:txBody>
      </p:sp>
      <p:sp>
        <p:nvSpPr>
          <p:cNvPr id="23" name="矩形 22">
            <a:extLst>
              <a:ext uri="{FF2B5EF4-FFF2-40B4-BE49-F238E27FC236}">
                <a16:creationId xmlns:a16="http://schemas.microsoft.com/office/drawing/2014/main" id="{687F426D-5A36-4CC2-8781-6D1817C552CF}"/>
              </a:ext>
            </a:extLst>
          </p:cNvPr>
          <p:cNvSpPr/>
          <p:nvPr/>
        </p:nvSpPr>
        <p:spPr>
          <a:xfrm>
            <a:off x="3676097" y="2937522"/>
            <a:ext cx="471604" cy="707886"/>
          </a:xfrm>
          <a:prstGeom prst="rect">
            <a:avLst/>
          </a:prstGeom>
        </p:spPr>
        <p:txBody>
          <a:bodyPr wrap="none">
            <a:spAutoFit/>
          </a:bodyPr>
          <a:lstStyle/>
          <a:p>
            <a:pPr algn="ctr"/>
            <a:r>
              <a:rPr lang="en-US" altLang="zh-TW" sz="4000" b="1" dirty="0">
                <a:solidFill>
                  <a:srgbClr val="FF0000"/>
                </a:solidFill>
              </a:rPr>
              <a:t>1</a:t>
            </a:r>
            <a:endParaRPr lang="zh-TW" altLang="en-US" sz="4000" b="1" dirty="0">
              <a:solidFill>
                <a:srgbClr val="FF0000"/>
              </a:solidFill>
            </a:endParaRPr>
          </a:p>
        </p:txBody>
      </p:sp>
    </p:spTree>
    <p:extLst>
      <p:ext uri="{BB962C8B-B14F-4D97-AF65-F5344CB8AC3E}">
        <p14:creationId xmlns:p14="http://schemas.microsoft.com/office/powerpoint/2010/main" val="272116373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par>
                          <p:cTn id="20" fill="hold">
                            <p:stCondLst>
                              <p:cond delay="2500"/>
                            </p:stCondLst>
                            <p:childTnLst>
                              <p:par>
                                <p:cTn id="21" presetID="42" presetClass="entr" presetSubtype="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anim calcmode="lin" valueType="num">
                                      <p:cBhvr>
                                        <p:cTn id="24" dur="1000" fill="hold"/>
                                        <p:tgtEl>
                                          <p:spTgt spid="9"/>
                                        </p:tgtEl>
                                        <p:attrNameLst>
                                          <p:attrName>ppt_x</p:attrName>
                                        </p:attrNameLst>
                                      </p:cBhvr>
                                      <p:tavLst>
                                        <p:tav tm="0">
                                          <p:val>
                                            <p:strVal val="#ppt_x"/>
                                          </p:val>
                                        </p:tav>
                                        <p:tav tm="100000">
                                          <p:val>
                                            <p:strVal val="#ppt_x"/>
                                          </p:val>
                                        </p:tav>
                                      </p:tavLst>
                                    </p:anim>
                                    <p:anim calcmode="lin" valueType="num">
                                      <p:cBhvr>
                                        <p:cTn id="25" dur="1000" fill="hold"/>
                                        <p:tgtEl>
                                          <p:spTgt spid="9"/>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10" presetClass="entr" presetSubtype="0"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childTnLst>
                          </p:cTn>
                        </p:par>
                        <p:par>
                          <p:cTn id="30" fill="hold">
                            <p:stCondLst>
                              <p:cond delay="4000"/>
                            </p:stCondLst>
                            <p:childTnLst>
                              <p:par>
                                <p:cTn id="31" presetID="42" presetClass="entr" presetSubtype="0"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1000"/>
                                        <p:tgtEl>
                                          <p:spTgt spid="10"/>
                                        </p:tgtEl>
                                      </p:cBhvr>
                                    </p:animEffect>
                                    <p:anim calcmode="lin" valueType="num">
                                      <p:cBhvr>
                                        <p:cTn id="34" dur="1000" fill="hold"/>
                                        <p:tgtEl>
                                          <p:spTgt spid="10"/>
                                        </p:tgtEl>
                                        <p:attrNameLst>
                                          <p:attrName>ppt_x</p:attrName>
                                        </p:attrNameLst>
                                      </p:cBhvr>
                                      <p:tavLst>
                                        <p:tav tm="0">
                                          <p:val>
                                            <p:strVal val="#ppt_x"/>
                                          </p:val>
                                        </p:tav>
                                        <p:tav tm="100000">
                                          <p:val>
                                            <p:strVal val="#ppt_x"/>
                                          </p:val>
                                        </p:tav>
                                      </p:tavLst>
                                    </p:anim>
                                    <p:anim calcmode="lin" valueType="num">
                                      <p:cBhvr>
                                        <p:cTn id="35" dur="1000" fill="hold"/>
                                        <p:tgtEl>
                                          <p:spTgt spid="10"/>
                                        </p:tgtEl>
                                        <p:attrNameLst>
                                          <p:attrName>ppt_y</p:attrName>
                                        </p:attrNameLst>
                                      </p:cBhvr>
                                      <p:tavLst>
                                        <p:tav tm="0">
                                          <p:val>
                                            <p:strVal val="#ppt_y+.1"/>
                                          </p:val>
                                        </p:tav>
                                        <p:tav tm="100000">
                                          <p:val>
                                            <p:strVal val="#ppt_y"/>
                                          </p:val>
                                        </p:tav>
                                      </p:tavLst>
                                    </p:anim>
                                  </p:childTnLst>
                                </p:cTn>
                              </p:par>
                            </p:childTnLst>
                          </p:cTn>
                        </p:par>
                        <p:par>
                          <p:cTn id="36" fill="hold">
                            <p:stCondLst>
                              <p:cond delay="5000"/>
                            </p:stCondLst>
                            <p:childTnLst>
                              <p:par>
                                <p:cTn id="37" presetID="10" presetClass="entr" presetSubtype="0" fill="hold" grpId="0"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childTnLst>
                          </p:cTn>
                        </p:par>
                        <p:par>
                          <p:cTn id="40" fill="hold">
                            <p:stCondLst>
                              <p:cond delay="5500"/>
                            </p:stCondLst>
                            <p:childTnLst>
                              <p:par>
                                <p:cTn id="41" presetID="22" presetClass="entr" presetSubtype="8" fill="hold" nodeType="after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left)">
                                      <p:cBhvr>
                                        <p:cTn id="4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21" grpId="0"/>
      <p:bldP spid="22" grpId="0"/>
      <p:bldP spid="23"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264453" y="822897"/>
            <a:ext cx="11129857" cy="954107"/>
          </a:xfrm>
          <a:prstGeom prst="rect">
            <a:avLst/>
          </a:prstGeom>
          <a:noFill/>
        </p:spPr>
        <p:txBody>
          <a:bodyPr wrap="square" rtlCol="0">
            <a:spAutoFit/>
          </a:bodyPr>
          <a:lstStyle/>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During the process of machine learning, Feature Detectors are adjusted in a reverse manner to find the most suitable ones </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390064" y="189014"/>
            <a:ext cx="10477498" cy="714369"/>
          </a:xfrm>
        </p:spPr>
        <p:txBody>
          <a:bodyPr vert="horz" lIns="91440" tIns="45720" rIns="91440" bIns="45720" rtlCol="0" anchor="b">
            <a:normAutofit fontScale="90000"/>
          </a:bodyPr>
          <a:lstStyle/>
          <a:p>
            <a:pPr fontAlgn="base"/>
            <a:r>
              <a:rPr lang="en-US" altLang="zh-TW" sz="4400" dirty="0">
                <a:latin typeface="微軟正黑體" panose="020B0604030504040204" pitchFamily="34" charset="-120"/>
                <a:ea typeface="微軟正黑體" panose="020B0604030504040204" pitchFamily="34" charset="-120"/>
              </a:rPr>
              <a:t>How are Feature Detectors determined?</a:t>
            </a:r>
            <a:endParaRPr lang="en-US" altLang="zh-TW" dirty="0"/>
          </a:p>
        </p:txBody>
      </p:sp>
      <p:pic>
        <p:nvPicPr>
          <p:cNvPr id="6" name="圖片 5">
            <a:extLst>
              <a:ext uri="{FF2B5EF4-FFF2-40B4-BE49-F238E27FC236}">
                <a16:creationId xmlns:a16="http://schemas.microsoft.com/office/drawing/2014/main" id="{95C6B73E-C5DE-4F5F-961D-E6D8CB1F8D75}"/>
              </a:ext>
            </a:extLst>
          </p:cNvPr>
          <p:cNvPicPr>
            <a:picLocks noChangeAspect="1"/>
          </p:cNvPicPr>
          <p:nvPr/>
        </p:nvPicPr>
        <p:blipFill>
          <a:blip r:embed="rId3"/>
          <a:stretch>
            <a:fillRect/>
          </a:stretch>
        </p:blipFill>
        <p:spPr>
          <a:xfrm>
            <a:off x="1923011" y="1777004"/>
            <a:ext cx="9041641" cy="4897296"/>
          </a:xfrm>
          <a:prstGeom prst="roundRect">
            <a:avLst>
              <a:gd name="adj" fmla="val 4396"/>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009888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893059" y="384421"/>
            <a:ext cx="9914489" cy="954107"/>
          </a:xfrm>
          <a:prstGeom prst="rect">
            <a:avLst/>
          </a:prstGeom>
          <a:noFill/>
        </p:spPr>
        <p:txBody>
          <a:bodyPr wrap="square" rtlCol="0">
            <a:spAutoFit/>
          </a:bodyPr>
          <a:lstStyle/>
          <a:p>
            <a:r>
              <a:rPr lang="en-US" altLang="zh-TW" sz="2800" dirty="0">
                <a:latin typeface="微軟正黑體" panose="020B0604030504040204" pitchFamily="34" charset="-120"/>
                <a:ea typeface="微軟正黑體" panose="020B0604030504040204" pitchFamily="34" charset="-120"/>
              </a:rPr>
              <a:t>Images go through two rounds of Convolution, Pooling, and Fully Connected layers.</a:t>
            </a:r>
            <a:endParaRPr lang="en-US" altLang="zh-TW" sz="4000" dirty="0">
              <a:latin typeface="微軟正黑體" panose="020B0604030504040204" pitchFamily="34" charset="-120"/>
              <a:ea typeface="微軟正黑體" panose="020B0604030504040204" pitchFamily="34" charset="-120"/>
            </a:endParaRPr>
          </a:p>
        </p:txBody>
      </p:sp>
      <p:pic>
        <p:nvPicPr>
          <p:cNvPr id="7" name="圖片 6" descr="Image for post">
            <a:extLst>
              <a:ext uri="{FF2B5EF4-FFF2-40B4-BE49-F238E27FC236}">
                <a16:creationId xmlns:a16="http://schemas.microsoft.com/office/drawing/2014/main" id="{D1F1D3AC-5E63-4563-AC81-70E37E9F92C7}"/>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5603" y="1564432"/>
            <a:ext cx="11351822" cy="461466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68245217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95C6B73E-C5DE-4F5F-961D-E6D8CB1F8D75}"/>
              </a:ext>
            </a:extLst>
          </p:cNvPr>
          <p:cNvPicPr>
            <a:picLocks noChangeAspect="1"/>
          </p:cNvPicPr>
          <p:nvPr/>
        </p:nvPicPr>
        <p:blipFill>
          <a:blip r:embed="rId3"/>
          <a:stretch>
            <a:fillRect/>
          </a:stretch>
        </p:blipFill>
        <p:spPr>
          <a:xfrm>
            <a:off x="1169363" y="786089"/>
            <a:ext cx="10095644" cy="5123596"/>
          </a:xfrm>
          <a:prstGeom prst="roundRect">
            <a:avLst>
              <a:gd name="adj" fmla="val 4396"/>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4488348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descr="Image for post">
            <a:extLst>
              <a:ext uri="{FF2B5EF4-FFF2-40B4-BE49-F238E27FC236}">
                <a16:creationId xmlns:a16="http://schemas.microsoft.com/office/drawing/2014/main" id="{9790CBEA-DB84-4581-A31D-1B0D4A69505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83570" y="523841"/>
            <a:ext cx="11624860" cy="56235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0533270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531071" y="1450860"/>
            <a:ext cx="11129857" cy="4832092"/>
          </a:xfrm>
          <a:prstGeom prst="rect">
            <a:avLst/>
          </a:prstGeom>
          <a:noFill/>
        </p:spPr>
        <p:txBody>
          <a:bodyPr wrap="square" rtlCol="0">
            <a:spAutoFit/>
          </a:bodyPr>
          <a:lstStyle/>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Although it involves simple multiplication and addition, for an 800x600 RGB color image:</a:t>
            </a: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800x600x3 = 1,440,000 pixels</a:t>
            </a: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Performing convolution with a 3x3x3 Feature Detector requires 13 million multiplications and 12 million additions. This is just for processing one 800x600 image using one Feature Detector.</a:t>
            </a: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During the learning process, if there are thousands of images to process thousands of times, it can be computationally intensive."</a:t>
            </a: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857251" y="277149"/>
            <a:ext cx="10477498" cy="943628"/>
          </a:xfrm>
        </p:spPr>
        <p:txBody>
          <a:bodyPr vert="horz" lIns="91440" tIns="45720" rIns="91440" bIns="45720" rtlCol="0" anchor="b">
            <a:normAutofit/>
          </a:bodyPr>
          <a:lstStyle/>
          <a:p>
            <a:pPr fontAlgn="base"/>
            <a:r>
              <a:rPr lang="en-US" altLang="zh-TW" sz="4400" dirty="0">
                <a:latin typeface="微軟正黑體" panose="020B0604030504040204" pitchFamily="34" charset="-120"/>
                <a:ea typeface="微軟正黑體" panose="020B0604030504040204" pitchFamily="34" charset="-120"/>
              </a:rPr>
              <a:t>Why GPU?</a:t>
            </a:r>
            <a:endParaRPr lang="en-US" altLang="zh-TW" dirty="0"/>
          </a:p>
        </p:txBody>
      </p:sp>
    </p:spTree>
    <p:extLst>
      <p:ext uri="{BB962C8B-B14F-4D97-AF65-F5344CB8AC3E}">
        <p14:creationId xmlns:p14="http://schemas.microsoft.com/office/powerpoint/2010/main" val="153218007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E4D1B7FE-ED14-754D-2172-40D9C1DBF88B}"/>
              </a:ext>
            </a:extLst>
          </p:cNvPr>
          <p:cNvPicPr>
            <a:picLocks noChangeAspect="1"/>
          </p:cNvPicPr>
          <p:nvPr/>
        </p:nvPicPr>
        <p:blipFill>
          <a:blip r:embed="rId2"/>
          <a:stretch>
            <a:fillRect/>
          </a:stretch>
        </p:blipFill>
        <p:spPr>
          <a:xfrm>
            <a:off x="1597500" y="255550"/>
            <a:ext cx="9157960" cy="5506153"/>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5" name="文字方塊 4">
            <a:extLst>
              <a:ext uri="{FF2B5EF4-FFF2-40B4-BE49-F238E27FC236}">
                <a16:creationId xmlns:a16="http://schemas.microsoft.com/office/drawing/2014/main" id="{D541E12E-9B1E-3C6F-CFA2-76CDD0EE2B09}"/>
              </a:ext>
            </a:extLst>
          </p:cNvPr>
          <p:cNvSpPr txBox="1"/>
          <p:nvPr/>
        </p:nvSpPr>
        <p:spPr>
          <a:xfrm>
            <a:off x="3244645" y="6233118"/>
            <a:ext cx="6096000" cy="369332"/>
          </a:xfrm>
          <a:prstGeom prst="rect">
            <a:avLst/>
          </a:prstGeom>
          <a:noFill/>
        </p:spPr>
        <p:txBody>
          <a:bodyPr wrap="square">
            <a:spAutoFit/>
          </a:bodyPr>
          <a:lstStyle/>
          <a:p>
            <a:r>
              <a:rPr lang="zh-TW" altLang="en-US" dirty="0">
                <a:hlinkClick r:id="rId3">
                  <a:extLst>
                    <a:ext uri="{A12FA001-AC4F-418D-AE19-62706E023703}">
                      <ahyp:hlinkClr xmlns:ahyp="http://schemas.microsoft.com/office/drawing/2018/hyperlinkcolor" val="tx"/>
                    </a:ext>
                  </a:extLst>
                </a:hlinkClick>
              </a:rPr>
              <a:t>https://www.youtube.com/watch?v=-P28LKWTzrI</a:t>
            </a:r>
            <a:r>
              <a:rPr lang="zh-TW" altLang="en-US" dirty="0"/>
              <a:t> </a:t>
            </a:r>
          </a:p>
        </p:txBody>
      </p:sp>
    </p:spTree>
    <p:extLst>
      <p:ext uri="{BB962C8B-B14F-4D97-AF65-F5344CB8AC3E}">
        <p14:creationId xmlns:p14="http://schemas.microsoft.com/office/powerpoint/2010/main" val="57503042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未命名的影片">
            <a:hlinkClick r:id="" action="ppaction://media"/>
            <a:extLst>
              <a:ext uri="{FF2B5EF4-FFF2-40B4-BE49-F238E27FC236}">
                <a16:creationId xmlns:a16="http://schemas.microsoft.com/office/drawing/2014/main" id="{F2D40505-CC1E-AC4D-E208-20FA507B69B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8019" y="256919"/>
            <a:ext cx="10695961" cy="6025894"/>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2463973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mediacall" presetSubtype="0" fill="hold" nodeType="afterEffect">
                                  <p:stCondLst>
                                    <p:cond delay="0"/>
                                  </p:stCondLst>
                                  <p:childTnLst>
                                    <p:cmd type="call" cmd="playFrom(0.0)">
                                      <p:cBhvr>
                                        <p:cTn id="11" dur="778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2"/>
                </p:tgtEl>
              </p:cMediaNode>
            </p:video>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descr="鏈連結">
            <a:extLst>
              <a:ext uri="{FF2B5EF4-FFF2-40B4-BE49-F238E27FC236}">
                <a16:creationId xmlns:a16="http://schemas.microsoft.com/office/drawing/2014/main" id="{A4511EBC-2F3C-446D-867B-7DC328517A44}"/>
              </a:ext>
            </a:extLst>
          </p:cNvPr>
          <p:cNvPicPr>
            <a:picLocks noChangeAspect="1"/>
          </p:cNvPicPr>
          <p:nvPr/>
        </p:nvPicPr>
        <p:blipFill rotWithShape="1">
          <a:blip r:embed="rId3">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標題 1">
            <a:extLst>
              <a:ext uri="{FF2B5EF4-FFF2-40B4-BE49-F238E27FC236}">
                <a16:creationId xmlns:a16="http://schemas.microsoft.com/office/drawing/2014/main" id="{3D30D32A-359B-41BB-9746-2CF3A21EEFFC}"/>
              </a:ext>
            </a:extLst>
          </p:cNvPr>
          <p:cNvSpPr>
            <a:spLocks noGrp="1"/>
          </p:cNvSpPr>
          <p:nvPr>
            <p:ph type="ctrTitle"/>
          </p:nvPr>
        </p:nvSpPr>
        <p:spPr>
          <a:xfrm>
            <a:off x="1040655" y="2186940"/>
            <a:ext cx="11029425" cy="3329581"/>
          </a:xfrm>
        </p:spPr>
        <p:txBody>
          <a:bodyPr rtlCol="0">
            <a:noAutofit/>
          </a:bodyPr>
          <a:lstStyle/>
          <a:p>
            <a:r>
              <a:rPr lang="en-US" altLang="zh-TW" dirty="0"/>
              <a:t>Detection</a:t>
            </a:r>
            <a:r>
              <a:rPr lang="zh-TW" altLang="en-US" dirty="0"/>
              <a:t>　</a:t>
            </a:r>
            <a:r>
              <a:rPr lang="en-US" altLang="zh-TW" dirty="0"/>
              <a:t>Model</a:t>
            </a:r>
            <a:endParaRPr lang="zh-TW" altLang="en-US" sz="6000"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96723194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242371" y="943628"/>
            <a:ext cx="11578728" cy="2308324"/>
          </a:xfrm>
          <a:prstGeom prst="rect">
            <a:avLst/>
          </a:prstGeom>
          <a:noFill/>
        </p:spPr>
        <p:txBody>
          <a:bodyPr wrap="square" rtlCol="0">
            <a:spAutoFit/>
          </a:bodyPr>
          <a:lstStyle/>
          <a:p>
            <a:pPr marL="457200" indent="-457200">
              <a:buFont typeface="Arial" panose="020B0604020202020204" pitchFamily="34" charset="0"/>
              <a:buChar char="•"/>
            </a:pPr>
            <a:r>
              <a:rPr lang="en-US" altLang="zh-TW" sz="2400" dirty="0">
                <a:latin typeface="微軟正黑體" panose="020B0604030504040204" pitchFamily="34" charset="-120"/>
                <a:ea typeface="微軟正黑體" panose="020B0604030504040204" pitchFamily="34" charset="-120"/>
              </a:rPr>
              <a:t>In deep learning, frameworks are created to facilitate the expression of the structure, training, and inference processes of models (Net/Model). </a:t>
            </a:r>
          </a:p>
          <a:p>
            <a:pPr marL="457200" indent="-457200">
              <a:buFont typeface="Arial" panose="020B0604020202020204" pitchFamily="34" charset="0"/>
              <a:buChar char="•"/>
            </a:pPr>
            <a:r>
              <a:rPr lang="en-US" altLang="zh-TW" sz="2400" dirty="0">
                <a:latin typeface="微軟正黑體" panose="020B0604030504040204" pitchFamily="34" charset="-120"/>
                <a:ea typeface="微軟正黑體" panose="020B0604030504040204" pitchFamily="34" charset="-120"/>
              </a:rPr>
              <a:t>Many academic institutions, open-source communities, and even well-known companies have introduced their own frameworks, including TensorFlow, Caffe, </a:t>
            </a:r>
            <a:r>
              <a:rPr lang="en-US" altLang="zh-TW" sz="2400" dirty="0" err="1">
                <a:latin typeface="微軟正黑體" panose="020B0604030504040204" pitchFamily="34" charset="-120"/>
                <a:ea typeface="微軟正黑體" panose="020B0604030504040204" pitchFamily="34" charset="-120"/>
              </a:rPr>
              <a:t>Keras</a:t>
            </a:r>
            <a:r>
              <a:rPr lang="en-US" altLang="zh-TW" sz="2400" dirty="0">
                <a:latin typeface="微軟正黑體" panose="020B0604030504040204" pitchFamily="34" charset="-120"/>
                <a:ea typeface="微軟正黑體" panose="020B0604030504040204" pitchFamily="34" charset="-120"/>
              </a:rPr>
              <a:t>, CNTK, Torch7, </a:t>
            </a:r>
            <a:r>
              <a:rPr lang="en-US" altLang="zh-TW" sz="2400" dirty="0" err="1">
                <a:latin typeface="微軟正黑體" panose="020B0604030504040204" pitchFamily="34" charset="-120"/>
                <a:ea typeface="微軟正黑體" panose="020B0604030504040204" pitchFamily="34" charset="-120"/>
              </a:rPr>
              <a:t>MXNet</a:t>
            </a:r>
            <a:r>
              <a:rPr lang="en-US" altLang="zh-TW" sz="2400" dirty="0">
                <a:latin typeface="微軟正黑體" panose="020B0604030504040204" pitchFamily="34" charset="-120"/>
                <a:ea typeface="微軟正黑體" panose="020B0604030504040204" pitchFamily="34" charset="-120"/>
              </a:rPr>
              <a:t>, Leaf, Theano, DeepLearning4, </a:t>
            </a:r>
            <a:r>
              <a:rPr lang="en-US" altLang="zh-TW" sz="2400" dirty="0" err="1">
                <a:latin typeface="微軟正黑體" panose="020B0604030504040204" pitchFamily="34" charset="-120"/>
                <a:ea typeface="微軟正黑體" panose="020B0604030504040204" pitchFamily="34" charset="-120"/>
              </a:rPr>
              <a:t>Lasagne</a:t>
            </a:r>
            <a:r>
              <a:rPr lang="en-US" altLang="zh-TW" sz="2400" dirty="0">
                <a:latin typeface="微軟正黑體" panose="020B0604030504040204" pitchFamily="34" charset="-120"/>
                <a:ea typeface="微軟正黑體" panose="020B0604030504040204" pitchFamily="34" charset="-120"/>
              </a:rPr>
              <a:t>, Neon, and more, as shown in the following diagram:</a:t>
            </a:r>
            <a:endParaRPr lang="en-US" altLang="zh-TW" sz="3600"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774435" y="0"/>
            <a:ext cx="10477498" cy="943628"/>
          </a:xfrm>
        </p:spPr>
        <p:txBody>
          <a:bodyPr vert="horz" lIns="91440" tIns="45720" rIns="91440" bIns="45720" rtlCol="0" anchor="b">
            <a:normAutofit/>
          </a:bodyPr>
          <a:lstStyle/>
          <a:p>
            <a:pPr fontAlgn="base"/>
            <a:r>
              <a:rPr lang="en-US" altLang="zh-TW" dirty="0"/>
              <a:t>Detection Model</a:t>
            </a:r>
          </a:p>
        </p:txBody>
      </p:sp>
      <p:pic>
        <p:nvPicPr>
          <p:cNvPr id="6" name="圖片 5" descr="https://makerpro.cc/wp-content/uploads/2018/05/32561155_1984149831604300_4421089259755143168_n.jpg">
            <a:extLst>
              <a:ext uri="{FF2B5EF4-FFF2-40B4-BE49-F238E27FC236}">
                <a16:creationId xmlns:a16="http://schemas.microsoft.com/office/drawing/2014/main" id="{DC3FCD60-4CDA-4DD7-82F9-1DCA89E05875}"/>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10948" y="3351104"/>
            <a:ext cx="7205081" cy="322596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66872433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ppt_x"/>
                                          </p:val>
                                        </p:tav>
                                        <p:tav tm="100000">
                                          <p:val>
                                            <p:strVal val="#ppt_x"/>
                                          </p:val>
                                        </p:tav>
                                      </p:tavLst>
                                    </p:anim>
                                    <p:anim calcmode="lin" valueType="num">
                                      <p:cBhvr additive="base">
                                        <p:cTn id="1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3236726" y="1712589"/>
            <a:ext cx="4898605" cy="659540"/>
          </a:xfrm>
          <a:prstGeom prst="rect">
            <a:avLst/>
          </a:prstGeom>
          <a:noFill/>
        </p:spPr>
        <p:txBody>
          <a:bodyPr wrap="square" rtlCol="0">
            <a:spAutoFit/>
          </a:bodyPr>
          <a:lstStyle/>
          <a:p>
            <a:pPr algn="ctr">
              <a:lnSpc>
                <a:spcPct val="150000"/>
              </a:lnSpc>
            </a:pPr>
            <a:r>
              <a:rPr lang="en-US" altLang="zh-TW" sz="2800" b="1" dirty="0">
                <a:latin typeface="微軟正黑體" panose="020B0604030504040204" pitchFamily="34" charset="-120"/>
                <a:ea typeface="微軟正黑體" panose="020B0604030504040204" pitchFamily="34" charset="-120"/>
              </a:rPr>
              <a:t>How to find this line?</a:t>
            </a:r>
            <a:endParaRPr lang="zh-TW" altLang="en-US" sz="6000" b="1"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914401" y="284769"/>
            <a:ext cx="9344130" cy="943628"/>
          </a:xfrm>
        </p:spPr>
        <p:txBody>
          <a:bodyPr vert="horz" lIns="91440" tIns="45720" rIns="91440" bIns="45720" rtlCol="0" anchor="b">
            <a:normAutofit/>
          </a:bodyPr>
          <a:lstStyle/>
          <a:p>
            <a:pPr fontAlgn="base"/>
            <a:r>
              <a:rPr lang="en-US" altLang="zh-TW" sz="4400" dirty="0"/>
              <a:t>Linear Regression</a:t>
            </a:r>
            <a:endParaRPr lang="en-US" altLang="zh-TW" dirty="0"/>
          </a:p>
        </p:txBody>
      </p:sp>
      <p:pic>
        <p:nvPicPr>
          <p:cNvPr id="8" name="圖片 7">
            <a:extLst>
              <a:ext uri="{FF2B5EF4-FFF2-40B4-BE49-F238E27FC236}">
                <a16:creationId xmlns:a16="http://schemas.microsoft.com/office/drawing/2014/main" id="{10D01657-1CB5-42BA-BD67-C628B2B9E74C}"/>
              </a:ext>
            </a:extLst>
          </p:cNvPr>
          <p:cNvPicPr>
            <a:picLocks noChangeAspect="1"/>
          </p:cNvPicPr>
          <p:nvPr/>
        </p:nvPicPr>
        <p:blipFill rotWithShape="1">
          <a:blip r:embed="rId3"/>
          <a:srcRect t="24627"/>
          <a:stretch/>
        </p:blipFill>
        <p:spPr>
          <a:xfrm>
            <a:off x="0" y="2856322"/>
            <a:ext cx="3837882" cy="1323290"/>
          </a:xfrm>
          <a:prstGeom prst="rect">
            <a:avLst/>
          </a:prstGeom>
        </p:spPr>
      </p:pic>
      <p:pic>
        <p:nvPicPr>
          <p:cNvPr id="10" name="圖片 9">
            <a:extLst>
              <a:ext uri="{FF2B5EF4-FFF2-40B4-BE49-F238E27FC236}">
                <a16:creationId xmlns:a16="http://schemas.microsoft.com/office/drawing/2014/main" id="{4D97D52C-FE78-4B28-A1AF-F6FBCAC99C15}"/>
              </a:ext>
            </a:extLst>
          </p:cNvPr>
          <p:cNvPicPr>
            <a:picLocks noChangeAspect="1"/>
          </p:cNvPicPr>
          <p:nvPr/>
        </p:nvPicPr>
        <p:blipFill rotWithShape="1">
          <a:blip r:embed="rId4"/>
          <a:srcRect t="21926"/>
          <a:stretch/>
        </p:blipFill>
        <p:spPr>
          <a:xfrm>
            <a:off x="7913246" y="2856321"/>
            <a:ext cx="4499439" cy="1539569"/>
          </a:xfrm>
          <a:prstGeom prst="rect">
            <a:avLst/>
          </a:prstGeom>
        </p:spPr>
      </p:pic>
      <p:pic>
        <p:nvPicPr>
          <p:cNvPr id="11" name="圖片 10">
            <a:extLst>
              <a:ext uri="{FF2B5EF4-FFF2-40B4-BE49-F238E27FC236}">
                <a16:creationId xmlns:a16="http://schemas.microsoft.com/office/drawing/2014/main" id="{9EA9DAA6-87E1-421C-B4DB-7869FE99C690}"/>
              </a:ext>
            </a:extLst>
          </p:cNvPr>
          <p:cNvPicPr>
            <a:picLocks noChangeAspect="1"/>
          </p:cNvPicPr>
          <p:nvPr/>
        </p:nvPicPr>
        <p:blipFill>
          <a:blip r:embed="rId5"/>
          <a:stretch>
            <a:fillRect/>
          </a:stretch>
        </p:blipFill>
        <p:spPr>
          <a:xfrm>
            <a:off x="0" y="4179613"/>
            <a:ext cx="12192000" cy="2051582"/>
          </a:xfrm>
          <a:prstGeom prst="rect">
            <a:avLst/>
          </a:prstGeom>
        </p:spPr>
      </p:pic>
      <p:pic>
        <p:nvPicPr>
          <p:cNvPr id="9" name="圖片 8">
            <a:extLst>
              <a:ext uri="{FF2B5EF4-FFF2-40B4-BE49-F238E27FC236}">
                <a16:creationId xmlns:a16="http://schemas.microsoft.com/office/drawing/2014/main" id="{2D3DF162-C5DE-4596-A931-AAC365992E7F}"/>
              </a:ext>
            </a:extLst>
          </p:cNvPr>
          <p:cNvPicPr>
            <a:picLocks noChangeAspect="1"/>
          </p:cNvPicPr>
          <p:nvPr/>
        </p:nvPicPr>
        <p:blipFill rotWithShape="1">
          <a:blip r:embed="rId6"/>
          <a:srcRect t="21511"/>
          <a:stretch/>
        </p:blipFill>
        <p:spPr>
          <a:xfrm>
            <a:off x="3837882" y="2856322"/>
            <a:ext cx="4075364" cy="1577736"/>
          </a:xfrm>
          <a:prstGeom prst="rect">
            <a:avLst/>
          </a:prstGeom>
        </p:spPr>
      </p:pic>
      <p:pic>
        <p:nvPicPr>
          <p:cNvPr id="12" name="圖片 11">
            <a:extLst>
              <a:ext uri="{FF2B5EF4-FFF2-40B4-BE49-F238E27FC236}">
                <a16:creationId xmlns:a16="http://schemas.microsoft.com/office/drawing/2014/main" id="{820964EC-0F93-4A82-86B2-62246F0D1041}"/>
              </a:ext>
            </a:extLst>
          </p:cNvPr>
          <p:cNvPicPr>
            <a:picLocks noChangeAspect="1"/>
          </p:cNvPicPr>
          <p:nvPr/>
        </p:nvPicPr>
        <p:blipFill>
          <a:blip r:embed="rId7"/>
          <a:stretch>
            <a:fillRect/>
          </a:stretch>
        </p:blipFill>
        <p:spPr>
          <a:xfrm>
            <a:off x="8724792" y="332774"/>
            <a:ext cx="3067478" cy="2372056"/>
          </a:xfrm>
          <a:prstGeom prst="rect">
            <a:avLst/>
          </a:prstGeom>
        </p:spPr>
      </p:pic>
    </p:spTree>
    <p:extLst>
      <p:ext uri="{BB962C8B-B14F-4D97-AF65-F5344CB8AC3E}">
        <p14:creationId xmlns:p14="http://schemas.microsoft.com/office/powerpoint/2010/main" val="264841021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ppt_x"/>
                                          </p:val>
                                        </p:tav>
                                        <p:tav tm="100000">
                                          <p:val>
                                            <p:strVal val="#ppt_x"/>
                                          </p:val>
                                        </p:tav>
                                      </p:tavLst>
                                    </p:anim>
                                    <p:anim calcmode="lin" valueType="num">
                                      <p:cBhvr additive="base">
                                        <p:cTn id="2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1EB9D1B-DE0E-4144-9946-378964F2D922}"/>
              </a:ext>
            </a:extLst>
          </p:cNvPr>
          <p:cNvSpPr txBox="1"/>
          <p:nvPr/>
        </p:nvSpPr>
        <p:spPr>
          <a:xfrm>
            <a:off x="455797" y="1485182"/>
            <a:ext cx="11280405" cy="4832092"/>
          </a:xfrm>
          <a:prstGeom prst="rect">
            <a:avLst/>
          </a:prstGeom>
          <a:noFill/>
        </p:spPr>
        <p:txBody>
          <a:bodyPr wrap="square" rtlCol="0">
            <a:spAutoFit/>
          </a:bodyPr>
          <a:lstStyle/>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Commonly used network model structures include supervised models like Convolutional Neural Networks (CNN), sequential models like Recurrent Neural Networks (RNN), reinforcement learning (e.g., Q-Learning), transfer learning, and Generative Adversarial Networks (GAN).</a:t>
            </a:r>
          </a:p>
          <a:p>
            <a:pPr marL="457200" indent="-457200">
              <a:buFont typeface="Arial" panose="020B0604020202020204" pitchFamily="34" charset="0"/>
              <a:buChar char="•"/>
            </a:pPr>
            <a:endParaRPr lang="en-US" altLang="zh-TW" sz="2800" dirty="0">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In Python, you can load pre-trained models trained with these frameworks using OpenCV, which allows you to perform recognition tasks. </a:t>
            </a:r>
          </a:p>
          <a:p>
            <a:pPr marL="457200" indent="-457200">
              <a:buFont typeface="Arial" panose="020B0604020202020204" pitchFamily="34" charset="0"/>
              <a:buChar char="•"/>
            </a:pPr>
            <a:r>
              <a:rPr lang="en-US" altLang="zh-TW" sz="2800" dirty="0">
                <a:latin typeface="微軟正黑體" panose="020B0604030504040204" pitchFamily="34" charset="-120"/>
                <a:ea typeface="微軟正黑體" panose="020B0604030504040204" pitchFamily="34" charset="-120"/>
              </a:rPr>
              <a:t>Common frameworks include TensorFlow, Caffe, Darknet, and more.</a:t>
            </a:r>
            <a:endParaRPr lang="en-US" altLang="zh-TW" sz="4000" dirty="0">
              <a:latin typeface="微軟正黑體" panose="020B0604030504040204" pitchFamily="34" charset="-120"/>
              <a:ea typeface="微軟正黑體" panose="020B0604030504040204" pitchFamily="34" charset="-120"/>
            </a:endParaRPr>
          </a:p>
        </p:txBody>
      </p:sp>
      <p:sp>
        <p:nvSpPr>
          <p:cNvPr id="4" name="標題 1">
            <a:extLst>
              <a:ext uri="{FF2B5EF4-FFF2-40B4-BE49-F238E27FC236}">
                <a16:creationId xmlns:a16="http://schemas.microsoft.com/office/drawing/2014/main" id="{AD3FC8D9-C0D4-4E41-AA95-4FC8F721978A}"/>
              </a:ext>
            </a:extLst>
          </p:cNvPr>
          <p:cNvSpPr>
            <a:spLocks noGrp="1"/>
          </p:cNvSpPr>
          <p:nvPr>
            <p:ph type="title"/>
          </p:nvPr>
        </p:nvSpPr>
        <p:spPr>
          <a:xfrm>
            <a:off x="857251" y="277149"/>
            <a:ext cx="10477498" cy="943628"/>
          </a:xfrm>
        </p:spPr>
        <p:txBody>
          <a:bodyPr vert="horz" lIns="91440" tIns="45720" rIns="91440" bIns="45720" rtlCol="0" anchor="b">
            <a:normAutofit/>
          </a:bodyPr>
          <a:lstStyle/>
          <a:p>
            <a:pPr fontAlgn="base"/>
            <a:r>
              <a:rPr lang="en-US" altLang="zh-TW" dirty="0" err="1"/>
              <a:t>DetectionModel</a:t>
            </a:r>
            <a:endParaRPr lang="en-US" altLang="zh-TW" dirty="0"/>
          </a:p>
        </p:txBody>
      </p:sp>
    </p:spTree>
    <p:extLst>
      <p:ext uri="{BB962C8B-B14F-4D97-AF65-F5344CB8AC3E}">
        <p14:creationId xmlns:p14="http://schemas.microsoft.com/office/powerpoint/2010/main" val="127394632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 calcmode="lin" valueType="num">
                                      <p:cBhvr additive="base">
                                        <p:cTn id="13"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離子">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6953E32-00D6-4FFB-AD6B-B2091BB3289C}">
  <ds:schemaRefs>
    <ds:schemaRef ds:uri="http://schemas.microsoft.com/sharepoint/v3/contenttype/forms"/>
  </ds:schemaRefs>
</ds:datastoreItem>
</file>

<file path=customXml/itemProps2.xml><?xml version="1.0" encoding="utf-8"?>
<ds:datastoreItem xmlns:ds="http://schemas.openxmlformats.org/officeDocument/2006/customXml" ds:itemID="{AB5FFD32-E0A8-4E83-80B3-20612105D9E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ACC4F44-154A-4E67-B129-1B5389E9F993}">
  <ds:schemaRefs>
    <ds:schemaRef ds:uri="http://www.w3.org/XML/1998/namespace"/>
    <ds:schemaRef ds:uri="16c05727-aa75-4e4a-9b5f-8a80a1165891"/>
    <ds:schemaRef ds:uri="http://purl.org/dc/terms/"/>
    <ds:schemaRef ds:uri="http://schemas.microsoft.com/office/2006/documentManagement/types"/>
    <ds:schemaRef ds:uri="http://schemas.microsoft.com/office/2006/metadata/properties"/>
    <ds:schemaRef ds:uri="71af3243-3dd4-4a8d-8c0d-dd76da1f02a5"/>
    <ds:schemaRef ds:uri="http://purl.org/dc/elements/1.1/"/>
    <ds:schemaRef ds:uri="http://schemas.microsoft.com/office/infopath/2007/PartnerControls"/>
    <ds:schemaRef ds:uri="http://schemas.openxmlformats.org/package/2006/metadata/core-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數位離子設計</Template>
  <TotalTime>0</TotalTime>
  <Words>2180</Words>
  <Application>Microsoft Office PowerPoint</Application>
  <PresentationFormat>寬螢幕</PresentationFormat>
  <Paragraphs>402</Paragraphs>
  <Slides>90</Slides>
  <Notes>88</Notes>
  <HiddenSlides>0</HiddenSlides>
  <MMClips>1</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90</vt:i4>
      </vt:variant>
    </vt:vector>
  </HeadingPairs>
  <TitlesOfParts>
    <vt:vector size="96" baseType="lpstr">
      <vt:lpstr>Hack</vt:lpstr>
      <vt:lpstr>Microsoft JhengHei UI</vt:lpstr>
      <vt:lpstr>微軟正黑體</vt:lpstr>
      <vt:lpstr>Arial</vt:lpstr>
      <vt:lpstr>Wingdings 3</vt:lpstr>
      <vt:lpstr>離子</vt:lpstr>
      <vt:lpstr>Introduction to  Artificial Intelligence                                                Applications and Practices</vt:lpstr>
      <vt:lpstr>PowerPoint 簡報</vt:lpstr>
      <vt:lpstr>PowerPoint 簡報</vt:lpstr>
      <vt:lpstr>Machine Learning</vt:lpstr>
      <vt:lpstr>Some machine learning algorithms</vt:lpstr>
      <vt:lpstr>Linear Regression</vt:lpstr>
      <vt:lpstr>Linear Regression</vt:lpstr>
      <vt:lpstr>Linear Regression</vt:lpstr>
      <vt:lpstr>Linear Regression</vt:lpstr>
      <vt:lpstr> Naïve Bayes Algorithm</vt:lpstr>
      <vt:lpstr>Naïve Bayes Algorithm</vt:lpstr>
      <vt:lpstr>Naïve Bayes Algorithm</vt:lpstr>
      <vt:lpstr> Decision Tree</vt:lpstr>
      <vt:lpstr>Decision Tree</vt:lpstr>
      <vt:lpstr>Decision Tree</vt:lpstr>
      <vt:lpstr>Decision Tree</vt:lpstr>
      <vt:lpstr> Logistic Regression</vt:lpstr>
      <vt:lpstr>Logistic Regression</vt:lpstr>
      <vt:lpstr>Logistic Regression</vt:lpstr>
      <vt:lpstr>Logistic Regression</vt:lpstr>
      <vt:lpstr>Logistic Regression</vt:lpstr>
      <vt:lpstr>Logistic Regression</vt:lpstr>
      <vt:lpstr>Logistic Regression</vt:lpstr>
      <vt:lpstr>Neural Network</vt:lpstr>
      <vt:lpstr>Neural Network</vt:lpstr>
      <vt:lpstr>Neural Network</vt:lpstr>
      <vt:lpstr>Deep Learning</vt:lpstr>
      <vt:lpstr>Neural Network</vt:lpstr>
      <vt:lpstr>Neural Network</vt:lpstr>
      <vt:lpstr>PowerPoint 簡報</vt:lpstr>
      <vt:lpstr> Gradient Descent</vt:lpstr>
      <vt:lpstr>Gradient Descent</vt:lpstr>
      <vt:lpstr>PowerPoint 簡報</vt:lpstr>
      <vt:lpstr>Gradient Descent</vt:lpstr>
      <vt:lpstr>Gradient Descent</vt:lpstr>
      <vt:lpstr>K-Means Clustering</vt:lpstr>
      <vt:lpstr>K-Means Clustering</vt:lpstr>
      <vt:lpstr>K-Means Clustering</vt:lpstr>
      <vt:lpstr>K-Means Clustering</vt:lpstr>
      <vt:lpstr> Support Vector Machine ( SVM)</vt:lpstr>
      <vt:lpstr>Support Vector Machine</vt:lpstr>
      <vt:lpstr>Support Vector Machine</vt:lpstr>
      <vt:lpstr>Support Vector Machine</vt:lpstr>
      <vt:lpstr>Support Vector Machine</vt:lpstr>
      <vt:lpstr>Support Vector Machine</vt:lpstr>
      <vt:lpstr>Support Vector Machine</vt:lpstr>
      <vt:lpstr>Support Vector Machine</vt:lpstr>
      <vt:lpstr>Support Vector Machine</vt:lpstr>
      <vt:lpstr>Support Vector Machine</vt:lpstr>
      <vt:lpstr>Support Vector Machine</vt:lpstr>
      <vt:lpstr>Support Vector Machine</vt:lpstr>
      <vt:lpstr>Support Vector Machine</vt:lpstr>
      <vt:lpstr>Support Vector Machine</vt:lpstr>
      <vt:lpstr>Support Vector Machine</vt:lpstr>
      <vt:lpstr>Support Vector Machine</vt:lpstr>
      <vt:lpstr>Support Vector Machine</vt:lpstr>
      <vt:lpstr>Support Vector Machine</vt:lpstr>
      <vt:lpstr>Why 3D？</vt:lpstr>
      <vt:lpstr>Support Vector Machine</vt:lpstr>
      <vt:lpstr>Support Vector Machine</vt:lpstr>
      <vt:lpstr>Support Vector Machine</vt:lpstr>
      <vt:lpstr>Support Vector Machin</vt:lpstr>
      <vt:lpstr>Support Vector Machine</vt:lpstr>
      <vt:lpstr>Support Vector Machine</vt:lpstr>
      <vt:lpstr>Support Vector Machine</vt:lpstr>
      <vt:lpstr>Convolutional Neural Network - CNN</vt:lpstr>
      <vt:lpstr>Convolutional Neural Network </vt:lpstr>
      <vt:lpstr>Convolutional Neural Network </vt:lpstr>
      <vt:lpstr>Convolutional Neural Network </vt:lpstr>
      <vt:lpstr>PowerPoint 簡報</vt:lpstr>
      <vt:lpstr>PowerPoint 簡報</vt:lpstr>
      <vt:lpstr>PowerPoint 簡報</vt:lpstr>
      <vt:lpstr>PowerPoint 簡報</vt:lpstr>
      <vt:lpstr>????????</vt:lpstr>
      <vt:lpstr>PowerPoint 簡報</vt:lpstr>
      <vt:lpstr>PowerPoint 簡報</vt:lpstr>
      <vt:lpstr>PowerPoint 簡報</vt:lpstr>
      <vt:lpstr>Next, the second cell:</vt:lpstr>
      <vt:lpstr>The meaning represented by the feature map.</vt:lpstr>
      <vt:lpstr> pooling</vt:lpstr>
      <vt:lpstr>How are Feature Detectors determined?</vt:lpstr>
      <vt:lpstr>PowerPoint 簡報</vt:lpstr>
      <vt:lpstr>PowerPoint 簡報</vt:lpstr>
      <vt:lpstr>PowerPoint 簡報</vt:lpstr>
      <vt:lpstr>Why GPU?</vt:lpstr>
      <vt:lpstr>PowerPoint 簡報</vt:lpstr>
      <vt:lpstr>PowerPoint 簡報</vt:lpstr>
      <vt:lpstr>Detection　Model</vt:lpstr>
      <vt:lpstr>Detection Model</vt:lpstr>
      <vt:lpstr>DetectionModel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2020-12-28T06:13:40Z</dcterms:created>
  <dcterms:modified xsi:type="dcterms:W3CDTF">2024-11-09T08:37:28Z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